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67" r:id="rId3"/>
    <p:sldId id="284" r:id="rId4"/>
    <p:sldId id="262" r:id="rId5"/>
    <p:sldId id="270" r:id="rId6"/>
    <p:sldId id="278" r:id="rId7"/>
    <p:sldId id="269" r:id="rId8"/>
    <p:sldId id="271" r:id="rId9"/>
    <p:sldId id="272" r:id="rId10"/>
    <p:sldId id="273" r:id="rId11"/>
    <p:sldId id="285" r:id="rId12"/>
    <p:sldId id="280" r:id="rId1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8" d="100"/>
          <a:sy n="78" d="100"/>
        </p:scale>
        <p:origin x="642"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9F2523-8D11-4161-AB56-5F629C630973}" type="datetimeFigureOut">
              <a:rPr lang="fr-FR" smtClean="0"/>
              <a:t>20/10/2023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BFE5EC-3826-4570-9EE6-72D6FE40946E}" type="slidenum">
              <a:rPr lang="fr-FR" smtClean="0"/>
              <a:t>‹N°›</a:t>
            </a:fld>
            <a:endParaRPr lang="fr-FR"/>
          </a:p>
        </p:txBody>
      </p:sp>
    </p:spTree>
    <p:extLst>
      <p:ext uri="{BB962C8B-B14F-4D97-AF65-F5344CB8AC3E}">
        <p14:creationId xmlns:p14="http://schemas.microsoft.com/office/powerpoint/2010/main" val="29624770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C31509D-9474-46F4-A67A-09C3D1A02DF5}" type="slidenum">
              <a:rPr lang="fr-FR" smtClean="0"/>
              <a:t>2</a:t>
            </a:fld>
            <a:endParaRPr lang="fr-FR"/>
          </a:p>
        </p:txBody>
      </p:sp>
    </p:spTree>
    <p:extLst>
      <p:ext uri="{BB962C8B-B14F-4D97-AF65-F5344CB8AC3E}">
        <p14:creationId xmlns:p14="http://schemas.microsoft.com/office/powerpoint/2010/main" val="1623020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i="0" kern="1200" dirty="0">
                <a:solidFill>
                  <a:schemeClr val="tx1"/>
                </a:solidFill>
                <a:effectLst/>
                <a:latin typeface="+mn-lt"/>
                <a:ea typeface="+mn-ea"/>
                <a:cs typeface="+mn-cs"/>
              </a:rPr>
              <a:t>L'Agenda 2030 a fusionné l'agenda du développement et celui des Sommets de la Terre. Il est universel, c’est-à-dire qu'il s’applique à tous les pays, du Nord comme du Sud. À cet égard, tous les pays sont « en voie de développement durable ». Avec ses 17 Objectifs de développement durable et 169 cibles (ou sous-objectifs), il dessine une feuille de route détaillée et couvrant pratiquement toutes les questions de société.</a:t>
            </a:r>
            <a:endParaRPr lang="fr-FR" dirty="0"/>
          </a:p>
          <a:p>
            <a:pPr algn="just">
              <a:spcAft>
                <a:spcPts val="0"/>
              </a:spcAft>
            </a:pPr>
            <a:r>
              <a:rPr lang="fr-FR" sz="2900" cap="none" dirty="0">
                <a:latin typeface="Arial" panose="020B0604020202020204" pitchFamily="34" charset="0"/>
                <a:ea typeface="Arial" panose="020B0604020202020204" pitchFamily="34" charset="0"/>
                <a:cs typeface="Arial" panose="020B0604020202020204" pitchFamily="34" charset="0"/>
              </a:rPr>
              <a:t>L’EDD doit se structurer autour d’axes en lien avec les objectifs de développement durable de l’ONU dans le cadre de l’agenda 2030.</a:t>
            </a:r>
            <a:endParaRPr lang="fr-FR" sz="2900" cap="none" dirty="0">
              <a:latin typeface="Arial" panose="020B0604020202020204" pitchFamily="34" charset="0"/>
              <a:ea typeface="Arial" panose="020B0604020202020204" pitchFamily="34" charset="0"/>
            </a:endParaRPr>
          </a:p>
          <a:p>
            <a:pPr algn="just">
              <a:spcAft>
                <a:spcPts val="0"/>
              </a:spcAft>
            </a:pPr>
            <a:r>
              <a:rPr lang="fr-FR" sz="2900" cap="none" dirty="0">
                <a:latin typeface="Arial" panose="020B0604020202020204" pitchFamily="34" charset="0"/>
                <a:ea typeface="Arial" panose="020B0604020202020204" pitchFamily="34" charset="0"/>
                <a:cs typeface="Arial" panose="020B0604020202020204" pitchFamily="34" charset="0"/>
              </a:rPr>
              <a:t>Cet agenda EDD 2030 porte une ambition systémique fondée sur 5 enjeux majeurs, qui synthétisent les 17 objectifs de développement durable (ODD) et leurs interactions : </a:t>
            </a:r>
            <a:endParaRPr lang="fr-FR" sz="2900" cap="none" dirty="0">
              <a:latin typeface="Arial" panose="020B0604020202020204" pitchFamily="34" charset="0"/>
              <a:ea typeface="Arial" panose="020B0604020202020204" pitchFamily="34" charset="0"/>
            </a:endParaRPr>
          </a:p>
          <a:p>
            <a:pPr marL="742950" lvl="1" indent="-285750" algn="just">
              <a:spcBef>
                <a:spcPts val="10"/>
              </a:spcBef>
              <a:spcAft>
                <a:spcPts val="0"/>
              </a:spcAft>
              <a:buFont typeface="Symbol" panose="05050102010706020507" pitchFamily="18" charset="2"/>
              <a:buChar char=""/>
            </a:pPr>
            <a:r>
              <a:rPr lang="fr-FR" sz="2900" cap="none" dirty="0">
                <a:latin typeface="Arial" panose="020B0604020202020204" pitchFamily="34" charset="0"/>
                <a:ea typeface="Arial" panose="020B0604020202020204" pitchFamily="34" charset="0"/>
                <a:cs typeface="Arial" panose="020B0604020202020204" pitchFamily="34" charset="0"/>
              </a:rPr>
              <a:t>Les besoins de base de l’humanité </a:t>
            </a:r>
            <a:endParaRPr lang="fr-FR" sz="2900" cap="none" dirty="0">
              <a:latin typeface="Arial" panose="020B0604020202020204" pitchFamily="34" charset="0"/>
              <a:ea typeface="Arial" panose="020B0604020202020204" pitchFamily="34" charset="0"/>
            </a:endParaRPr>
          </a:p>
          <a:p>
            <a:pPr marL="742950" lvl="1" indent="-285750" algn="just">
              <a:spcBef>
                <a:spcPts val="10"/>
              </a:spcBef>
              <a:spcAft>
                <a:spcPts val="0"/>
              </a:spcAft>
              <a:buFont typeface="Symbol" panose="05050102010706020507" pitchFamily="18" charset="2"/>
              <a:buChar char=""/>
            </a:pPr>
            <a:r>
              <a:rPr lang="fr-FR" sz="2900" cap="none" dirty="0">
                <a:latin typeface="Arial" panose="020B0604020202020204" pitchFamily="34" charset="0"/>
                <a:ea typeface="Arial" panose="020B0604020202020204" pitchFamily="34" charset="0"/>
                <a:cs typeface="Arial" panose="020B0604020202020204" pitchFamily="34" charset="0"/>
              </a:rPr>
              <a:t>Une société respectueuse et solidaire</a:t>
            </a:r>
            <a:endParaRPr lang="fr-FR" sz="2900" cap="none" dirty="0">
              <a:latin typeface="Arial" panose="020B0604020202020204" pitchFamily="34" charset="0"/>
              <a:ea typeface="Arial" panose="020B0604020202020204" pitchFamily="34" charset="0"/>
            </a:endParaRPr>
          </a:p>
          <a:p>
            <a:pPr marL="742950" lvl="1" indent="-285750" algn="just">
              <a:spcBef>
                <a:spcPts val="10"/>
              </a:spcBef>
              <a:spcAft>
                <a:spcPts val="0"/>
              </a:spcAft>
              <a:buFont typeface="Symbol" panose="05050102010706020507" pitchFamily="18" charset="2"/>
              <a:buChar char=""/>
            </a:pPr>
            <a:r>
              <a:rPr lang="fr-FR" sz="2900" cap="none" dirty="0">
                <a:latin typeface="Arial" panose="020B0604020202020204" pitchFamily="34" charset="0"/>
                <a:ea typeface="Arial" panose="020B0604020202020204" pitchFamily="34" charset="0"/>
                <a:cs typeface="Arial" panose="020B0604020202020204" pitchFamily="34" charset="0"/>
              </a:rPr>
              <a:t>Une prospérité économique durable </a:t>
            </a:r>
            <a:endParaRPr lang="fr-FR" sz="2900" cap="none" dirty="0">
              <a:latin typeface="Arial" panose="020B0604020202020204" pitchFamily="34" charset="0"/>
              <a:ea typeface="Arial" panose="020B0604020202020204" pitchFamily="34" charset="0"/>
            </a:endParaRPr>
          </a:p>
          <a:p>
            <a:pPr marL="742950" lvl="1" indent="-285750" algn="just">
              <a:spcBef>
                <a:spcPts val="10"/>
              </a:spcBef>
              <a:spcAft>
                <a:spcPts val="0"/>
              </a:spcAft>
              <a:buFont typeface="Symbol" panose="05050102010706020507" pitchFamily="18" charset="2"/>
              <a:buChar char=""/>
            </a:pPr>
            <a:r>
              <a:rPr lang="fr-FR" sz="2900" cap="none" dirty="0">
                <a:latin typeface="Arial" panose="020B0604020202020204" pitchFamily="34" charset="0"/>
                <a:ea typeface="Arial" panose="020B0604020202020204" pitchFamily="34" charset="0"/>
                <a:cs typeface="Arial" panose="020B0604020202020204" pitchFamily="34" charset="0"/>
              </a:rPr>
              <a:t>Des équilibres environnementaux pour une gestion raisonnée du système terre</a:t>
            </a:r>
            <a:endParaRPr lang="fr-FR" sz="2900" cap="none" dirty="0">
              <a:latin typeface="Arial" panose="020B0604020202020204" pitchFamily="34" charset="0"/>
              <a:ea typeface="Arial" panose="020B0604020202020204" pitchFamily="34" charset="0"/>
            </a:endParaRPr>
          </a:p>
          <a:p>
            <a:pPr marL="742950" lvl="1" indent="-285750" algn="just">
              <a:spcBef>
                <a:spcPts val="10"/>
              </a:spcBef>
              <a:spcAft>
                <a:spcPts val="0"/>
              </a:spcAft>
              <a:buFont typeface="Symbol" panose="05050102010706020507" pitchFamily="18" charset="2"/>
              <a:buChar char=""/>
            </a:pPr>
            <a:r>
              <a:rPr lang="fr-FR" sz="2900" cap="none" dirty="0">
                <a:latin typeface="Arial" panose="020B0604020202020204" pitchFamily="34" charset="0"/>
                <a:ea typeface="Arial" panose="020B0604020202020204" pitchFamily="34" charset="0"/>
                <a:cs typeface="Arial" panose="020B0604020202020204" pitchFamily="34" charset="0"/>
              </a:rPr>
              <a:t>Un engagement collectif et partenarial</a:t>
            </a:r>
            <a:r>
              <a:rPr lang="fr-FR" sz="2900" dirty="0">
                <a:latin typeface="Arial" panose="020B0604020202020204" pitchFamily="34" charset="0"/>
                <a:ea typeface="Arial" panose="020B0604020202020204" pitchFamily="34" charset="0"/>
                <a:cs typeface="Arial" panose="020B0604020202020204" pitchFamily="34" charset="0"/>
              </a:rPr>
              <a:t>.</a:t>
            </a:r>
            <a:endParaRPr lang="fr-FR" sz="2900" dirty="0">
              <a:latin typeface="Arial" panose="020B0604020202020204" pitchFamily="34" charset="0"/>
              <a:ea typeface="Arial" panose="020B0604020202020204" pitchFamily="34" charset="0"/>
            </a:endParaRPr>
          </a:p>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8C31509D-9474-46F4-A67A-09C3D1A02DF5}" type="slidenum">
              <a:rPr lang="fr-FR" smtClean="0"/>
              <a:t>4</a:t>
            </a:fld>
            <a:endParaRPr lang="fr-FR"/>
          </a:p>
        </p:txBody>
      </p:sp>
    </p:spTree>
    <p:extLst>
      <p:ext uri="{BB962C8B-B14F-4D97-AF65-F5344CB8AC3E}">
        <p14:creationId xmlns:p14="http://schemas.microsoft.com/office/powerpoint/2010/main" val="3343352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C31509D-9474-46F4-A67A-09C3D1A02DF5}" type="slidenum">
              <a:rPr lang="fr-FR" smtClean="0"/>
              <a:t>5</a:t>
            </a:fld>
            <a:endParaRPr lang="fr-FR"/>
          </a:p>
        </p:txBody>
      </p:sp>
    </p:spTree>
    <p:extLst>
      <p:ext uri="{BB962C8B-B14F-4D97-AF65-F5344CB8AC3E}">
        <p14:creationId xmlns:p14="http://schemas.microsoft.com/office/powerpoint/2010/main" val="499189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C31509D-9474-46F4-A67A-09C3D1A02DF5}" type="slidenum">
              <a:rPr lang="fr-FR" smtClean="0"/>
              <a:t>6</a:t>
            </a:fld>
            <a:endParaRPr lang="fr-FR"/>
          </a:p>
        </p:txBody>
      </p:sp>
    </p:spTree>
    <p:extLst>
      <p:ext uri="{BB962C8B-B14F-4D97-AF65-F5344CB8AC3E}">
        <p14:creationId xmlns:p14="http://schemas.microsoft.com/office/powerpoint/2010/main" val="1693444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C31509D-9474-46F4-A67A-09C3D1A02DF5}" type="slidenum">
              <a:rPr lang="fr-FR" smtClean="0"/>
              <a:t>7</a:t>
            </a:fld>
            <a:endParaRPr lang="fr-FR"/>
          </a:p>
        </p:txBody>
      </p:sp>
    </p:spTree>
    <p:extLst>
      <p:ext uri="{BB962C8B-B14F-4D97-AF65-F5344CB8AC3E}">
        <p14:creationId xmlns:p14="http://schemas.microsoft.com/office/powerpoint/2010/main" val="200370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C31509D-9474-46F4-A67A-09C3D1A02DF5}" type="slidenum">
              <a:rPr lang="fr-FR" smtClean="0"/>
              <a:t>8</a:t>
            </a:fld>
            <a:endParaRPr lang="fr-FR"/>
          </a:p>
        </p:txBody>
      </p:sp>
    </p:spTree>
    <p:extLst>
      <p:ext uri="{BB962C8B-B14F-4D97-AF65-F5344CB8AC3E}">
        <p14:creationId xmlns:p14="http://schemas.microsoft.com/office/powerpoint/2010/main" val="2190744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C31509D-9474-46F4-A67A-09C3D1A02DF5}" type="slidenum">
              <a:rPr lang="fr-FR" smtClean="0"/>
              <a:t>9</a:t>
            </a:fld>
            <a:endParaRPr lang="fr-FR"/>
          </a:p>
        </p:txBody>
      </p:sp>
    </p:spTree>
    <p:extLst>
      <p:ext uri="{BB962C8B-B14F-4D97-AF65-F5344CB8AC3E}">
        <p14:creationId xmlns:p14="http://schemas.microsoft.com/office/powerpoint/2010/main" val="3029357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8C31509D-9474-46F4-A67A-09C3D1A02DF5}" type="slidenum">
              <a:rPr lang="fr-FR" smtClean="0"/>
              <a:t>10</a:t>
            </a:fld>
            <a:endParaRPr lang="fr-FR"/>
          </a:p>
        </p:txBody>
      </p:sp>
    </p:spTree>
    <p:extLst>
      <p:ext uri="{BB962C8B-B14F-4D97-AF65-F5344CB8AC3E}">
        <p14:creationId xmlns:p14="http://schemas.microsoft.com/office/powerpoint/2010/main" val="788036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46045DC-F8E6-41DE-8F04-7109A02F3E47}" type="slidenum">
              <a:rPr lang="fr-FR" smtClean="0"/>
              <a:t>12</a:t>
            </a:fld>
            <a:endParaRPr lang="fr-FR"/>
          </a:p>
        </p:txBody>
      </p:sp>
    </p:spTree>
    <p:extLst>
      <p:ext uri="{BB962C8B-B14F-4D97-AF65-F5344CB8AC3E}">
        <p14:creationId xmlns:p14="http://schemas.microsoft.com/office/powerpoint/2010/main" val="3560425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83B0AA1-DF22-4FF1-99DE-C64952831BF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xmlns="" id="{325AA071-F9E1-49DE-B110-E46E01DD2D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xmlns="" id="{FAF1983C-7D52-44F8-A0BD-1E57ACB071BA}"/>
              </a:ext>
            </a:extLst>
          </p:cNvPr>
          <p:cNvSpPr>
            <a:spLocks noGrp="1"/>
          </p:cNvSpPr>
          <p:nvPr>
            <p:ph type="dt" sz="half" idx="10"/>
          </p:nvPr>
        </p:nvSpPr>
        <p:spPr/>
        <p:txBody>
          <a:bodyPr/>
          <a:lstStyle/>
          <a:p>
            <a:fld id="{1C974229-C487-4E04-A334-89011191ED0D}" type="datetimeFigureOut">
              <a:rPr lang="fr-FR" smtClean="0"/>
              <a:t>20/10/2023</a:t>
            </a:fld>
            <a:endParaRPr lang="fr-FR"/>
          </a:p>
        </p:txBody>
      </p:sp>
      <p:sp>
        <p:nvSpPr>
          <p:cNvPr id="5" name="Espace réservé du pied de page 4">
            <a:extLst>
              <a:ext uri="{FF2B5EF4-FFF2-40B4-BE49-F238E27FC236}">
                <a16:creationId xmlns:a16="http://schemas.microsoft.com/office/drawing/2014/main" xmlns="" id="{9F575BCC-8065-4B85-ADA5-1F339B58651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3B340196-868B-4E70-8233-553DAF9CB4DF}"/>
              </a:ext>
            </a:extLst>
          </p:cNvPr>
          <p:cNvSpPr>
            <a:spLocks noGrp="1"/>
          </p:cNvSpPr>
          <p:nvPr>
            <p:ph type="sldNum" sz="quarter" idx="12"/>
          </p:nvPr>
        </p:nvSpPr>
        <p:spPr/>
        <p:txBody>
          <a:bodyPr/>
          <a:lstStyle/>
          <a:p>
            <a:fld id="{B1BDAA50-AE16-435A-845E-D3773048E5BF}" type="slidenum">
              <a:rPr lang="fr-FR" smtClean="0"/>
              <a:t>‹N°›</a:t>
            </a:fld>
            <a:endParaRPr lang="fr-FR"/>
          </a:p>
        </p:txBody>
      </p:sp>
    </p:spTree>
    <p:extLst>
      <p:ext uri="{BB962C8B-B14F-4D97-AF65-F5344CB8AC3E}">
        <p14:creationId xmlns:p14="http://schemas.microsoft.com/office/powerpoint/2010/main" val="10338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4C84D0A-647D-4DCF-ABFC-37A2BA04609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xmlns="" id="{BC4DD154-1B21-4071-98A2-68115F4F91A7}"/>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45339210-9295-4927-8B0F-A40989C1C508}"/>
              </a:ext>
            </a:extLst>
          </p:cNvPr>
          <p:cNvSpPr>
            <a:spLocks noGrp="1"/>
          </p:cNvSpPr>
          <p:nvPr>
            <p:ph type="dt" sz="half" idx="10"/>
          </p:nvPr>
        </p:nvSpPr>
        <p:spPr/>
        <p:txBody>
          <a:bodyPr/>
          <a:lstStyle/>
          <a:p>
            <a:fld id="{1C974229-C487-4E04-A334-89011191ED0D}" type="datetimeFigureOut">
              <a:rPr lang="fr-FR" smtClean="0"/>
              <a:t>20/10/2023</a:t>
            </a:fld>
            <a:endParaRPr lang="fr-FR"/>
          </a:p>
        </p:txBody>
      </p:sp>
      <p:sp>
        <p:nvSpPr>
          <p:cNvPr id="5" name="Espace réservé du pied de page 4">
            <a:extLst>
              <a:ext uri="{FF2B5EF4-FFF2-40B4-BE49-F238E27FC236}">
                <a16:creationId xmlns:a16="http://schemas.microsoft.com/office/drawing/2014/main" xmlns="" id="{06523B49-4C62-45B0-9EE6-CAF89219270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D48ACE8B-F01D-49F2-9AD1-EEC1D319C295}"/>
              </a:ext>
            </a:extLst>
          </p:cNvPr>
          <p:cNvSpPr>
            <a:spLocks noGrp="1"/>
          </p:cNvSpPr>
          <p:nvPr>
            <p:ph type="sldNum" sz="quarter" idx="12"/>
          </p:nvPr>
        </p:nvSpPr>
        <p:spPr/>
        <p:txBody>
          <a:bodyPr/>
          <a:lstStyle/>
          <a:p>
            <a:fld id="{B1BDAA50-AE16-435A-845E-D3773048E5BF}" type="slidenum">
              <a:rPr lang="fr-FR" smtClean="0"/>
              <a:t>‹N°›</a:t>
            </a:fld>
            <a:endParaRPr lang="fr-FR"/>
          </a:p>
        </p:txBody>
      </p:sp>
    </p:spTree>
    <p:extLst>
      <p:ext uri="{BB962C8B-B14F-4D97-AF65-F5344CB8AC3E}">
        <p14:creationId xmlns:p14="http://schemas.microsoft.com/office/powerpoint/2010/main" val="4193549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xmlns="" id="{4B2F2A5E-2B8E-4224-AE37-EC3020BE196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xmlns="" id="{66C966A0-E087-4DAB-92CB-0BA72DC812E4}"/>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FEA7DD5F-F5FE-466A-8CD0-22DC4E4FAD96}"/>
              </a:ext>
            </a:extLst>
          </p:cNvPr>
          <p:cNvSpPr>
            <a:spLocks noGrp="1"/>
          </p:cNvSpPr>
          <p:nvPr>
            <p:ph type="dt" sz="half" idx="10"/>
          </p:nvPr>
        </p:nvSpPr>
        <p:spPr/>
        <p:txBody>
          <a:bodyPr/>
          <a:lstStyle/>
          <a:p>
            <a:fld id="{1C974229-C487-4E04-A334-89011191ED0D}" type="datetimeFigureOut">
              <a:rPr lang="fr-FR" smtClean="0"/>
              <a:t>20/10/2023</a:t>
            </a:fld>
            <a:endParaRPr lang="fr-FR"/>
          </a:p>
        </p:txBody>
      </p:sp>
      <p:sp>
        <p:nvSpPr>
          <p:cNvPr id="5" name="Espace réservé du pied de page 4">
            <a:extLst>
              <a:ext uri="{FF2B5EF4-FFF2-40B4-BE49-F238E27FC236}">
                <a16:creationId xmlns:a16="http://schemas.microsoft.com/office/drawing/2014/main" xmlns="" id="{0BCAEABA-B7A4-42D0-86E0-E8485AE2738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32E3CBE1-B32B-467A-8729-D3841A9FED76}"/>
              </a:ext>
            </a:extLst>
          </p:cNvPr>
          <p:cNvSpPr>
            <a:spLocks noGrp="1"/>
          </p:cNvSpPr>
          <p:nvPr>
            <p:ph type="sldNum" sz="quarter" idx="12"/>
          </p:nvPr>
        </p:nvSpPr>
        <p:spPr/>
        <p:txBody>
          <a:bodyPr/>
          <a:lstStyle/>
          <a:p>
            <a:fld id="{B1BDAA50-AE16-435A-845E-D3773048E5BF}" type="slidenum">
              <a:rPr lang="fr-FR" smtClean="0"/>
              <a:t>‹N°›</a:t>
            </a:fld>
            <a:endParaRPr lang="fr-FR"/>
          </a:p>
        </p:txBody>
      </p:sp>
    </p:spTree>
    <p:extLst>
      <p:ext uri="{BB962C8B-B14F-4D97-AF65-F5344CB8AC3E}">
        <p14:creationId xmlns:p14="http://schemas.microsoft.com/office/powerpoint/2010/main" val="3592186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FB51FF84-514C-4F21-93C8-AB30E6D953B9}" type="datetimeFigureOut">
              <a:rPr lang="fr-FR" smtClean="0"/>
              <a:t>20/10/2023</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8FA7A978-AAE0-4C9C-A832-810D5758A147}" type="slidenum">
              <a:rPr lang="fr-FR" smtClean="0"/>
              <a:t>‹N°›</a:t>
            </a:fld>
            <a:endParaRPr lang="fr-FR"/>
          </a:p>
        </p:txBody>
      </p:sp>
    </p:spTree>
    <p:extLst>
      <p:ext uri="{BB962C8B-B14F-4D97-AF65-F5344CB8AC3E}">
        <p14:creationId xmlns:p14="http://schemas.microsoft.com/office/powerpoint/2010/main" val="3865811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FB51FF84-514C-4F21-93C8-AB30E6D953B9}" type="datetimeFigureOut">
              <a:rPr lang="fr-FR" smtClean="0"/>
              <a:t>20/10/2023</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8FA7A978-AAE0-4C9C-A832-810D5758A147}" type="slidenum">
              <a:rPr lang="fr-FR" smtClean="0"/>
              <a:t>‹N°›</a:t>
            </a:fld>
            <a:endParaRPr lang="fr-FR"/>
          </a:p>
        </p:txBody>
      </p:sp>
    </p:spTree>
    <p:extLst>
      <p:ext uri="{BB962C8B-B14F-4D97-AF65-F5344CB8AC3E}">
        <p14:creationId xmlns:p14="http://schemas.microsoft.com/office/powerpoint/2010/main" val="4247716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E4B8D9D-B4D8-4F89-8112-62C426601B7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94969B8D-C491-406F-8C83-703F52D26870}"/>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570673B5-99AE-458E-AABE-74961714DB14}"/>
              </a:ext>
            </a:extLst>
          </p:cNvPr>
          <p:cNvSpPr>
            <a:spLocks noGrp="1"/>
          </p:cNvSpPr>
          <p:nvPr>
            <p:ph type="dt" sz="half" idx="10"/>
          </p:nvPr>
        </p:nvSpPr>
        <p:spPr/>
        <p:txBody>
          <a:bodyPr/>
          <a:lstStyle/>
          <a:p>
            <a:fld id="{1C974229-C487-4E04-A334-89011191ED0D}" type="datetimeFigureOut">
              <a:rPr lang="fr-FR" smtClean="0"/>
              <a:t>20/10/2023</a:t>
            </a:fld>
            <a:endParaRPr lang="fr-FR"/>
          </a:p>
        </p:txBody>
      </p:sp>
      <p:sp>
        <p:nvSpPr>
          <p:cNvPr id="5" name="Espace réservé du pied de page 4">
            <a:extLst>
              <a:ext uri="{FF2B5EF4-FFF2-40B4-BE49-F238E27FC236}">
                <a16:creationId xmlns:a16="http://schemas.microsoft.com/office/drawing/2014/main" xmlns="" id="{C1972168-6681-4364-A3AC-989DEA5CD7B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AA8B728F-3113-4943-A167-AD064011C2EA}"/>
              </a:ext>
            </a:extLst>
          </p:cNvPr>
          <p:cNvSpPr>
            <a:spLocks noGrp="1"/>
          </p:cNvSpPr>
          <p:nvPr>
            <p:ph type="sldNum" sz="quarter" idx="12"/>
          </p:nvPr>
        </p:nvSpPr>
        <p:spPr/>
        <p:txBody>
          <a:bodyPr/>
          <a:lstStyle/>
          <a:p>
            <a:fld id="{B1BDAA50-AE16-435A-845E-D3773048E5BF}" type="slidenum">
              <a:rPr lang="fr-FR" smtClean="0"/>
              <a:t>‹N°›</a:t>
            </a:fld>
            <a:endParaRPr lang="fr-FR"/>
          </a:p>
        </p:txBody>
      </p:sp>
    </p:spTree>
    <p:extLst>
      <p:ext uri="{BB962C8B-B14F-4D97-AF65-F5344CB8AC3E}">
        <p14:creationId xmlns:p14="http://schemas.microsoft.com/office/powerpoint/2010/main" val="386838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5A67AC2-8580-484E-B83F-1C6F0EB039F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xmlns="" id="{067C89F7-3B2E-4632-9884-936F4D03D2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xmlns="" id="{2B3872E4-3B91-4E09-989E-A4444702667B}"/>
              </a:ext>
            </a:extLst>
          </p:cNvPr>
          <p:cNvSpPr>
            <a:spLocks noGrp="1"/>
          </p:cNvSpPr>
          <p:nvPr>
            <p:ph type="dt" sz="half" idx="10"/>
          </p:nvPr>
        </p:nvSpPr>
        <p:spPr/>
        <p:txBody>
          <a:bodyPr/>
          <a:lstStyle/>
          <a:p>
            <a:fld id="{1C974229-C487-4E04-A334-89011191ED0D}" type="datetimeFigureOut">
              <a:rPr lang="fr-FR" smtClean="0"/>
              <a:t>20/10/2023</a:t>
            </a:fld>
            <a:endParaRPr lang="fr-FR"/>
          </a:p>
        </p:txBody>
      </p:sp>
      <p:sp>
        <p:nvSpPr>
          <p:cNvPr id="5" name="Espace réservé du pied de page 4">
            <a:extLst>
              <a:ext uri="{FF2B5EF4-FFF2-40B4-BE49-F238E27FC236}">
                <a16:creationId xmlns:a16="http://schemas.microsoft.com/office/drawing/2014/main" xmlns="" id="{6ED54124-0B7F-48F8-A78C-57E372E5EDC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xmlns="" id="{D4980A8F-3239-41CE-8A92-984B1DD2F49A}"/>
              </a:ext>
            </a:extLst>
          </p:cNvPr>
          <p:cNvSpPr>
            <a:spLocks noGrp="1"/>
          </p:cNvSpPr>
          <p:nvPr>
            <p:ph type="sldNum" sz="quarter" idx="12"/>
          </p:nvPr>
        </p:nvSpPr>
        <p:spPr/>
        <p:txBody>
          <a:bodyPr/>
          <a:lstStyle/>
          <a:p>
            <a:fld id="{B1BDAA50-AE16-435A-845E-D3773048E5BF}" type="slidenum">
              <a:rPr lang="fr-FR" smtClean="0"/>
              <a:t>‹N°›</a:t>
            </a:fld>
            <a:endParaRPr lang="fr-FR"/>
          </a:p>
        </p:txBody>
      </p:sp>
    </p:spTree>
    <p:extLst>
      <p:ext uri="{BB962C8B-B14F-4D97-AF65-F5344CB8AC3E}">
        <p14:creationId xmlns:p14="http://schemas.microsoft.com/office/powerpoint/2010/main" val="888376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167A16D-51B5-4663-87D6-235F6DFDC4B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xmlns="" id="{8BAA90A8-2EB2-47BD-B95D-34B4DBAB91A3}"/>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xmlns="" id="{C4142197-F1D5-4C3F-B92E-128D3ADF051B}"/>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xmlns="" id="{23002E27-4F0B-47C4-9446-1939F3581917}"/>
              </a:ext>
            </a:extLst>
          </p:cNvPr>
          <p:cNvSpPr>
            <a:spLocks noGrp="1"/>
          </p:cNvSpPr>
          <p:nvPr>
            <p:ph type="dt" sz="half" idx="10"/>
          </p:nvPr>
        </p:nvSpPr>
        <p:spPr/>
        <p:txBody>
          <a:bodyPr/>
          <a:lstStyle/>
          <a:p>
            <a:fld id="{1C974229-C487-4E04-A334-89011191ED0D}" type="datetimeFigureOut">
              <a:rPr lang="fr-FR" smtClean="0"/>
              <a:t>20/10/2023</a:t>
            </a:fld>
            <a:endParaRPr lang="fr-FR"/>
          </a:p>
        </p:txBody>
      </p:sp>
      <p:sp>
        <p:nvSpPr>
          <p:cNvPr id="6" name="Espace réservé du pied de page 5">
            <a:extLst>
              <a:ext uri="{FF2B5EF4-FFF2-40B4-BE49-F238E27FC236}">
                <a16:creationId xmlns:a16="http://schemas.microsoft.com/office/drawing/2014/main" xmlns="" id="{6E5B1226-59D1-4DA3-8FAC-B424292FDA8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C676DC01-0C40-433C-A4DE-1BE0E67A912A}"/>
              </a:ext>
            </a:extLst>
          </p:cNvPr>
          <p:cNvSpPr>
            <a:spLocks noGrp="1"/>
          </p:cNvSpPr>
          <p:nvPr>
            <p:ph type="sldNum" sz="quarter" idx="12"/>
          </p:nvPr>
        </p:nvSpPr>
        <p:spPr/>
        <p:txBody>
          <a:bodyPr/>
          <a:lstStyle/>
          <a:p>
            <a:fld id="{B1BDAA50-AE16-435A-845E-D3773048E5BF}" type="slidenum">
              <a:rPr lang="fr-FR" smtClean="0"/>
              <a:t>‹N°›</a:t>
            </a:fld>
            <a:endParaRPr lang="fr-FR"/>
          </a:p>
        </p:txBody>
      </p:sp>
    </p:spTree>
    <p:extLst>
      <p:ext uri="{BB962C8B-B14F-4D97-AF65-F5344CB8AC3E}">
        <p14:creationId xmlns:p14="http://schemas.microsoft.com/office/powerpoint/2010/main" val="97099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7565F86-63BA-467D-8478-A7457756CD6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xmlns="" id="{6219E9B6-DEA1-4B8E-ADFE-E4604828A4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xmlns="" id="{DF322A4A-38F3-4B5B-B097-E44FA0163EC5}"/>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xmlns="" id="{9A3FEDF0-9532-43BB-9B0A-2BF8D4AB8F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xmlns="" id="{E5A4D50E-D1AF-4DFE-8B66-7511543BB64F}"/>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xmlns="" id="{9F021FBE-9C9D-4676-A172-9C73773B296D}"/>
              </a:ext>
            </a:extLst>
          </p:cNvPr>
          <p:cNvSpPr>
            <a:spLocks noGrp="1"/>
          </p:cNvSpPr>
          <p:nvPr>
            <p:ph type="dt" sz="half" idx="10"/>
          </p:nvPr>
        </p:nvSpPr>
        <p:spPr/>
        <p:txBody>
          <a:bodyPr/>
          <a:lstStyle/>
          <a:p>
            <a:fld id="{1C974229-C487-4E04-A334-89011191ED0D}" type="datetimeFigureOut">
              <a:rPr lang="fr-FR" smtClean="0"/>
              <a:t>20/10/2023</a:t>
            </a:fld>
            <a:endParaRPr lang="fr-FR"/>
          </a:p>
        </p:txBody>
      </p:sp>
      <p:sp>
        <p:nvSpPr>
          <p:cNvPr id="8" name="Espace réservé du pied de page 7">
            <a:extLst>
              <a:ext uri="{FF2B5EF4-FFF2-40B4-BE49-F238E27FC236}">
                <a16:creationId xmlns:a16="http://schemas.microsoft.com/office/drawing/2014/main" xmlns="" id="{16157548-37AC-40DC-9269-6EF3EFFE0ED4}"/>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xmlns="" id="{B6CBFBF7-E641-4D0F-9032-CC95BA0BFCDE}"/>
              </a:ext>
            </a:extLst>
          </p:cNvPr>
          <p:cNvSpPr>
            <a:spLocks noGrp="1"/>
          </p:cNvSpPr>
          <p:nvPr>
            <p:ph type="sldNum" sz="quarter" idx="12"/>
          </p:nvPr>
        </p:nvSpPr>
        <p:spPr/>
        <p:txBody>
          <a:bodyPr/>
          <a:lstStyle/>
          <a:p>
            <a:fld id="{B1BDAA50-AE16-435A-845E-D3773048E5BF}" type="slidenum">
              <a:rPr lang="fr-FR" smtClean="0"/>
              <a:t>‹N°›</a:t>
            </a:fld>
            <a:endParaRPr lang="fr-FR"/>
          </a:p>
        </p:txBody>
      </p:sp>
    </p:spTree>
    <p:extLst>
      <p:ext uri="{BB962C8B-B14F-4D97-AF65-F5344CB8AC3E}">
        <p14:creationId xmlns:p14="http://schemas.microsoft.com/office/powerpoint/2010/main" val="3139410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E08ECC-951A-4A6A-9E66-40B7A1891DE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xmlns="" id="{FF1B1ABB-45F7-427C-B8C2-48201B95E1AA}"/>
              </a:ext>
            </a:extLst>
          </p:cNvPr>
          <p:cNvSpPr>
            <a:spLocks noGrp="1"/>
          </p:cNvSpPr>
          <p:nvPr>
            <p:ph type="dt" sz="half" idx="10"/>
          </p:nvPr>
        </p:nvSpPr>
        <p:spPr/>
        <p:txBody>
          <a:bodyPr/>
          <a:lstStyle/>
          <a:p>
            <a:fld id="{1C974229-C487-4E04-A334-89011191ED0D}" type="datetimeFigureOut">
              <a:rPr lang="fr-FR" smtClean="0"/>
              <a:t>20/10/2023</a:t>
            </a:fld>
            <a:endParaRPr lang="fr-FR"/>
          </a:p>
        </p:txBody>
      </p:sp>
      <p:sp>
        <p:nvSpPr>
          <p:cNvPr id="4" name="Espace réservé du pied de page 3">
            <a:extLst>
              <a:ext uri="{FF2B5EF4-FFF2-40B4-BE49-F238E27FC236}">
                <a16:creationId xmlns:a16="http://schemas.microsoft.com/office/drawing/2014/main" xmlns="" id="{4863B1F0-9DBB-46D7-95A4-594E823DDBE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xmlns="" id="{D24B8F2C-0327-4BE9-B0F6-424AD49C865E}"/>
              </a:ext>
            </a:extLst>
          </p:cNvPr>
          <p:cNvSpPr>
            <a:spLocks noGrp="1"/>
          </p:cNvSpPr>
          <p:nvPr>
            <p:ph type="sldNum" sz="quarter" idx="12"/>
          </p:nvPr>
        </p:nvSpPr>
        <p:spPr/>
        <p:txBody>
          <a:bodyPr/>
          <a:lstStyle/>
          <a:p>
            <a:fld id="{B1BDAA50-AE16-435A-845E-D3773048E5BF}" type="slidenum">
              <a:rPr lang="fr-FR" smtClean="0"/>
              <a:t>‹N°›</a:t>
            </a:fld>
            <a:endParaRPr lang="fr-FR"/>
          </a:p>
        </p:txBody>
      </p:sp>
    </p:spTree>
    <p:extLst>
      <p:ext uri="{BB962C8B-B14F-4D97-AF65-F5344CB8AC3E}">
        <p14:creationId xmlns:p14="http://schemas.microsoft.com/office/powerpoint/2010/main" val="1230734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xmlns="" id="{F273006B-B499-4C16-B67F-55F2C4689E9E}"/>
              </a:ext>
            </a:extLst>
          </p:cNvPr>
          <p:cNvSpPr>
            <a:spLocks noGrp="1"/>
          </p:cNvSpPr>
          <p:nvPr>
            <p:ph type="dt" sz="half" idx="10"/>
          </p:nvPr>
        </p:nvSpPr>
        <p:spPr/>
        <p:txBody>
          <a:bodyPr/>
          <a:lstStyle/>
          <a:p>
            <a:fld id="{1C974229-C487-4E04-A334-89011191ED0D}" type="datetimeFigureOut">
              <a:rPr lang="fr-FR" smtClean="0"/>
              <a:t>20/10/2023</a:t>
            </a:fld>
            <a:endParaRPr lang="fr-FR"/>
          </a:p>
        </p:txBody>
      </p:sp>
      <p:sp>
        <p:nvSpPr>
          <p:cNvPr id="3" name="Espace réservé du pied de page 2">
            <a:extLst>
              <a:ext uri="{FF2B5EF4-FFF2-40B4-BE49-F238E27FC236}">
                <a16:creationId xmlns:a16="http://schemas.microsoft.com/office/drawing/2014/main" xmlns="" id="{13738AEC-873F-4CB2-97C7-ADE87DF3337C}"/>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xmlns="" id="{CD1E97A1-06AE-45F2-9AB1-3D89739C6950}"/>
              </a:ext>
            </a:extLst>
          </p:cNvPr>
          <p:cNvSpPr>
            <a:spLocks noGrp="1"/>
          </p:cNvSpPr>
          <p:nvPr>
            <p:ph type="sldNum" sz="quarter" idx="12"/>
          </p:nvPr>
        </p:nvSpPr>
        <p:spPr/>
        <p:txBody>
          <a:bodyPr/>
          <a:lstStyle/>
          <a:p>
            <a:fld id="{B1BDAA50-AE16-435A-845E-D3773048E5BF}" type="slidenum">
              <a:rPr lang="fr-FR" smtClean="0"/>
              <a:t>‹N°›</a:t>
            </a:fld>
            <a:endParaRPr lang="fr-FR"/>
          </a:p>
        </p:txBody>
      </p:sp>
    </p:spTree>
    <p:extLst>
      <p:ext uri="{BB962C8B-B14F-4D97-AF65-F5344CB8AC3E}">
        <p14:creationId xmlns:p14="http://schemas.microsoft.com/office/powerpoint/2010/main" val="3443312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E48DBC82-DA64-4C36-B9FE-F0226841813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xmlns="" id="{542D3F5A-E98F-4888-B39A-7606870CB5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xmlns="" id="{4B235382-2887-4125-9D94-ED3AC5473C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xmlns="" id="{8062A900-3181-4624-BEBA-744209080D52}"/>
              </a:ext>
            </a:extLst>
          </p:cNvPr>
          <p:cNvSpPr>
            <a:spLocks noGrp="1"/>
          </p:cNvSpPr>
          <p:nvPr>
            <p:ph type="dt" sz="half" idx="10"/>
          </p:nvPr>
        </p:nvSpPr>
        <p:spPr/>
        <p:txBody>
          <a:bodyPr/>
          <a:lstStyle/>
          <a:p>
            <a:fld id="{1C974229-C487-4E04-A334-89011191ED0D}" type="datetimeFigureOut">
              <a:rPr lang="fr-FR" smtClean="0"/>
              <a:t>20/10/2023</a:t>
            </a:fld>
            <a:endParaRPr lang="fr-FR"/>
          </a:p>
        </p:txBody>
      </p:sp>
      <p:sp>
        <p:nvSpPr>
          <p:cNvPr id="6" name="Espace réservé du pied de page 5">
            <a:extLst>
              <a:ext uri="{FF2B5EF4-FFF2-40B4-BE49-F238E27FC236}">
                <a16:creationId xmlns:a16="http://schemas.microsoft.com/office/drawing/2014/main" xmlns="" id="{1E559E44-07B2-4A68-BBE2-ABE1CCFF095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EC619A43-DC09-4B6E-B758-486F5B9AF9BF}"/>
              </a:ext>
            </a:extLst>
          </p:cNvPr>
          <p:cNvSpPr>
            <a:spLocks noGrp="1"/>
          </p:cNvSpPr>
          <p:nvPr>
            <p:ph type="sldNum" sz="quarter" idx="12"/>
          </p:nvPr>
        </p:nvSpPr>
        <p:spPr/>
        <p:txBody>
          <a:bodyPr/>
          <a:lstStyle/>
          <a:p>
            <a:fld id="{B1BDAA50-AE16-435A-845E-D3773048E5BF}" type="slidenum">
              <a:rPr lang="fr-FR" smtClean="0"/>
              <a:t>‹N°›</a:t>
            </a:fld>
            <a:endParaRPr lang="fr-FR"/>
          </a:p>
        </p:txBody>
      </p:sp>
    </p:spTree>
    <p:extLst>
      <p:ext uri="{BB962C8B-B14F-4D97-AF65-F5344CB8AC3E}">
        <p14:creationId xmlns:p14="http://schemas.microsoft.com/office/powerpoint/2010/main" val="3746848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A84179F-810D-4E91-90C9-FC9CF21F072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xmlns="" id="{D4F44B9D-3C9F-4214-8372-05C0134B3D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xmlns="" id="{8BE90C4E-27D5-4CA4-AD6D-ADE8D31D63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xmlns="" id="{1D745A5F-3B7B-46C5-8D74-A60F19522316}"/>
              </a:ext>
            </a:extLst>
          </p:cNvPr>
          <p:cNvSpPr>
            <a:spLocks noGrp="1"/>
          </p:cNvSpPr>
          <p:nvPr>
            <p:ph type="dt" sz="half" idx="10"/>
          </p:nvPr>
        </p:nvSpPr>
        <p:spPr/>
        <p:txBody>
          <a:bodyPr/>
          <a:lstStyle/>
          <a:p>
            <a:fld id="{1C974229-C487-4E04-A334-89011191ED0D}" type="datetimeFigureOut">
              <a:rPr lang="fr-FR" smtClean="0"/>
              <a:t>20/10/2023</a:t>
            </a:fld>
            <a:endParaRPr lang="fr-FR"/>
          </a:p>
        </p:txBody>
      </p:sp>
      <p:sp>
        <p:nvSpPr>
          <p:cNvPr id="6" name="Espace réservé du pied de page 5">
            <a:extLst>
              <a:ext uri="{FF2B5EF4-FFF2-40B4-BE49-F238E27FC236}">
                <a16:creationId xmlns:a16="http://schemas.microsoft.com/office/drawing/2014/main" xmlns="" id="{FEB8044E-6E5C-480F-8DE5-1E36A2E294C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xmlns="" id="{3C19EF09-54FE-4316-A943-56D1DB442550}"/>
              </a:ext>
            </a:extLst>
          </p:cNvPr>
          <p:cNvSpPr>
            <a:spLocks noGrp="1"/>
          </p:cNvSpPr>
          <p:nvPr>
            <p:ph type="sldNum" sz="quarter" idx="12"/>
          </p:nvPr>
        </p:nvSpPr>
        <p:spPr/>
        <p:txBody>
          <a:bodyPr/>
          <a:lstStyle/>
          <a:p>
            <a:fld id="{B1BDAA50-AE16-435A-845E-D3773048E5BF}" type="slidenum">
              <a:rPr lang="fr-FR" smtClean="0"/>
              <a:t>‹N°›</a:t>
            </a:fld>
            <a:endParaRPr lang="fr-FR"/>
          </a:p>
        </p:txBody>
      </p:sp>
    </p:spTree>
    <p:extLst>
      <p:ext uri="{BB962C8B-B14F-4D97-AF65-F5344CB8AC3E}">
        <p14:creationId xmlns:p14="http://schemas.microsoft.com/office/powerpoint/2010/main" val="3786022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xmlns="" id="{4D543A9E-24C7-40FF-B527-607C5CF8A8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xmlns="" id="{B3F0DA0E-268A-4B9C-A994-2BC7A550DB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xmlns="" id="{6831B4CB-271A-4FA4-B609-51D8E76833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974229-C487-4E04-A334-89011191ED0D}" type="datetimeFigureOut">
              <a:rPr lang="fr-FR" smtClean="0"/>
              <a:t>20/10/2023</a:t>
            </a:fld>
            <a:endParaRPr lang="fr-FR"/>
          </a:p>
        </p:txBody>
      </p:sp>
      <p:sp>
        <p:nvSpPr>
          <p:cNvPr id="5" name="Espace réservé du pied de page 4">
            <a:extLst>
              <a:ext uri="{FF2B5EF4-FFF2-40B4-BE49-F238E27FC236}">
                <a16:creationId xmlns:a16="http://schemas.microsoft.com/office/drawing/2014/main" xmlns="" id="{E6453413-5244-47EA-A08C-CB966DBF6D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xmlns="" id="{B1BCCFA6-962F-4952-9552-EE2C24663B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BDAA50-AE16-435A-845E-D3773048E5BF}" type="slidenum">
              <a:rPr lang="fr-FR" smtClean="0"/>
              <a:t>‹N°›</a:t>
            </a:fld>
            <a:endParaRPr lang="fr-FR"/>
          </a:p>
        </p:txBody>
      </p:sp>
    </p:spTree>
    <p:extLst>
      <p:ext uri="{BB962C8B-B14F-4D97-AF65-F5344CB8AC3E}">
        <p14:creationId xmlns:p14="http://schemas.microsoft.com/office/powerpoint/2010/main" val="1306946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mailto:edd23@ac-limoges.fr" TargetMode="External"/><Relationship Id="rId2" Type="http://schemas.openxmlformats.org/officeDocument/2006/relationships/hyperlink" Target="mailto:edd19@ac-limoges.fr" TargetMode="External"/><Relationship Id="rId1" Type="http://schemas.openxmlformats.org/officeDocument/2006/relationships/slideLayout" Target="../slideLayouts/slideLayout2.xml"/><Relationship Id="rId4" Type="http://schemas.openxmlformats.org/officeDocument/2006/relationships/hyperlink" Target="mailto:edd@ac-limoges.fr"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forms.office.com/Pages/ResponsePage.aspx?id=P_sgSZiyxkWQFeVpVJN0eKIG3bYmpCFGkPTT6_lkLx9UOU5MWU9JOThVSzBPWVA0QkJBRUMxR1lGVS4u"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hyperlink" Target="https://forms.office.com/Pages/ResponsePage.aspx?id=P_sgSZiyxkWQFeVpVJN0eOiKaOhm9OZIuCXqbELEbhxURjQwOUVHR08xOVpFQkFZSkxETU42QTEwNC4u"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notesSlide" Target="../notesSlides/notesSlide7.xml"/><Relationship Id="rId7"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emf"/><Relationship Id="rId5" Type="http://schemas.openxmlformats.org/officeDocument/2006/relationships/oleObject" Target="../embeddings/oleObject1.bin"/><Relationship Id="rId4" Type="http://schemas.openxmlformats.org/officeDocument/2006/relationships/image" Target="../media/image10.png"/><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32" descr="C:\Users\Tom\AppData\Local\Microsoft\Windows\Temporary Internet Files\Content.IE5\3TCQXQ9O\MPj04384750000[1].jpg">
            <a:extLst>
              <a:ext uri="{FF2B5EF4-FFF2-40B4-BE49-F238E27FC236}">
                <a16:creationId xmlns:a16="http://schemas.microsoft.com/office/drawing/2014/main" xmlns="" id="{532B3BE7-CAB1-435D-83A7-EA7D40B6BDDB}"/>
              </a:ext>
            </a:extLst>
          </p:cNvPr>
          <p:cNvPicPr>
            <a:picLocks noChangeAspect="1" noChangeArrowheads="1"/>
          </p:cNvPicPr>
          <p:nvPr/>
        </p:nvPicPr>
        <p:blipFill>
          <a:blip r:embed="rId2" cstate="print"/>
          <a:srcRect/>
          <a:stretch>
            <a:fillRect/>
          </a:stretch>
        </p:blipFill>
        <p:spPr bwMode="auto">
          <a:xfrm>
            <a:off x="0" y="354715"/>
            <a:ext cx="5078490" cy="5417018"/>
          </a:xfrm>
          <a:prstGeom prst="rect">
            <a:avLst/>
          </a:prstGeom>
          <a:noFill/>
        </p:spPr>
      </p:pic>
      <p:sp>
        <p:nvSpPr>
          <p:cNvPr id="3" name="Sous-titre 2">
            <a:extLst>
              <a:ext uri="{FF2B5EF4-FFF2-40B4-BE49-F238E27FC236}">
                <a16:creationId xmlns:a16="http://schemas.microsoft.com/office/drawing/2014/main" xmlns="" id="{53E1BEB5-EAAB-4F5F-AAA7-57A15ABA3A48}"/>
              </a:ext>
            </a:extLst>
          </p:cNvPr>
          <p:cNvSpPr>
            <a:spLocks noGrp="1"/>
          </p:cNvSpPr>
          <p:nvPr>
            <p:ph type="subTitle" idx="1"/>
          </p:nvPr>
        </p:nvSpPr>
        <p:spPr>
          <a:xfrm>
            <a:off x="6031831" y="5241944"/>
            <a:ext cx="5293895" cy="1086267"/>
          </a:xfrm>
        </p:spPr>
        <p:txBody>
          <a:bodyPr>
            <a:normAutofit/>
          </a:bodyPr>
          <a:lstStyle/>
          <a:p>
            <a:r>
              <a:rPr lang="fr-FR" sz="1800" cap="none" dirty="0">
                <a:solidFill>
                  <a:schemeClr val="bg1">
                    <a:lumMod val="50000"/>
                  </a:schemeClr>
                </a:solidFill>
              </a:rPr>
              <a:t>Josiane Lévy</a:t>
            </a:r>
          </a:p>
          <a:p>
            <a:r>
              <a:rPr lang="fr-FR" sz="1800" cap="none" dirty="0">
                <a:solidFill>
                  <a:schemeClr val="bg1">
                    <a:lumMod val="50000"/>
                  </a:schemeClr>
                </a:solidFill>
              </a:rPr>
              <a:t>Cheffe de mission académique EDD</a:t>
            </a:r>
          </a:p>
          <a:p>
            <a:r>
              <a:rPr lang="fr-FR" sz="1800" dirty="0">
                <a:solidFill>
                  <a:schemeClr val="bg1">
                    <a:lumMod val="50000"/>
                  </a:schemeClr>
                </a:solidFill>
              </a:rPr>
              <a:t>Lycée Simone Veil, Brive-la-Gaillarde, le 11 février 2022</a:t>
            </a:r>
          </a:p>
        </p:txBody>
      </p:sp>
      <p:sp>
        <p:nvSpPr>
          <p:cNvPr id="5" name="ZoneTexte 4">
            <a:extLst>
              <a:ext uri="{FF2B5EF4-FFF2-40B4-BE49-F238E27FC236}">
                <a16:creationId xmlns:a16="http://schemas.microsoft.com/office/drawing/2014/main" xmlns="" id="{5452FA9F-EBEB-4978-9E4D-71B121E54A1E}"/>
              </a:ext>
            </a:extLst>
          </p:cNvPr>
          <p:cNvSpPr txBox="1"/>
          <p:nvPr/>
        </p:nvSpPr>
        <p:spPr>
          <a:xfrm>
            <a:off x="5390147" y="2139894"/>
            <a:ext cx="5935579" cy="923330"/>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r>
              <a:rPr lang="fr-FR" sz="5400" dirty="0"/>
              <a:t>La labellisation E3D</a:t>
            </a:r>
          </a:p>
        </p:txBody>
      </p:sp>
    </p:spTree>
    <p:extLst>
      <p:ext uri="{BB962C8B-B14F-4D97-AF65-F5344CB8AC3E}">
        <p14:creationId xmlns:p14="http://schemas.microsoft.com/office/powerpoint/2010/main" val="695240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3364969" y="138543"/>
            <a:ext cx="5389564" cy="6719457"/>
          </a:xfrm>
          <a:prstGeom prst="rect">
            <a:avLst/>
          </a:prstGeom>
          <a:solidFill>
            <a:schemeClr val="tx1"/>
          </a:solidFill>
        </p:spPr>
      </p:pic>
      <p:sp>
        <p:nvSpPr>
          <p:cNvPr id="3" name="ZoneTexte 2"/>
          <p:cNvSpPr txBox="1"/>
          <p:nvPr/>
        </p:nvSpPr>
        <p:spPr>
          <a:xfrm>
            <a:off x="3364969" y="1523999"/>
            <a:ext cx="1681163" cy="169334"/>
          </a:xfrm>
          <a:prstGeom prst="rect">
            <a:avLst/>
          </a:prstGeom>
          <a:solidFill>
            <a:schemeClr val="tx1"/>
          </a:solidFill>
        </p:spPr>
        <p:txBody>
          <a:bodyPr wrap="square" rtlCol="0">
            <a:spAutoFit/>
          </a:bodyPr>
          <a:lstStyle/>
          <a:p>
            <a:endParaRPr lang="fr-FR" dirty="0"/>
          </a:p>
        </p:txBody>
      </p:sp>
    </p:spTree>
    <p:extLst>
      <p:ext uri="{BB962C8B-B14F-4D97-AF65-F5344CB8AC3E}">
        <p14:creationId xmlns:p14="http://schemas.microsoft.com/office/powerpoint/2010/main" val="3287103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3C20251-305C-4CD4-8284-0C6B2DF598D9}"/>
              </a:ext>
            </a:extLst>
          </p:cNvPr>
          <p:cNvSpPr>
            <a:spLocks noGrp="1"/>
          </p:cNvSpPr>
          <p:nvPr>
            <p:ph type="title"/>
          </p:nvPr>
        </p:nvSpPr>
        <p:spPr/>
        <p:txBody>
          <a:bodyPr/>
          <a:lstStyle/>
          <a:p>
            <a:r>
              <a:rPr lang="fr-FR" b="1" dirty="0">
                <a:solidFill>
                  <a:schemeClr val="accent6"/>
                </a:solidFill>
              </a:rPr>
              <a:t>Vos interlocutrices - accompagnatrices </a:t>
            </a:r>
          </a:p>
        </p:txBody>
      </p:sp>
      <p:sp>
        <p:nvSpPr>
          <p:cNvPr id="3" name="Espace réservé du contenu 2">
            <a:extLst>
              <a:ext uri="{FF2B5EF4-FFF2-40B4-BE49-F238E27FC236}">
                <a16:creationId xmlns:a16="http://schemas.microsoft.com/office/drawing/2014/main" xmlns="" id="{4D109C8D-B59A-4ACE-9905-753F97A30F27}"/>
              </a:ext>
            </a:extLst>
          </p:cNvPr>
          <p:cNvSpPr>
            <a:spLocks noGrp="1"/>
          </p:cNvSpPr>
          <p:nvPr>
            <p:ph idx="1"/>
          </p:nvPr>
        </p:nvSpPr>
        <p:spPr>
          <a:xfrm>
            <a:off x="419099" y="1736565"/>
            <a:ext cx="4036945" cy="4756310"/>
          </a:xfrm>
          <a:ln>
            <a:solidFill>
              <a:srgbClr val="0070C0"/>
            </a:solidFill>
          </a:ln>
        </p:spPr>
        <p:txBody>
          <a:bodyPr>
            <a:noAutofit/>
          </a:bodyPr>
          <a:lstStyle/>
          <a:p>
            <a:pPr marL="285750" indent="-285750"/>
            <a:endParaRPr lang="fr-FR" sz="1800" dirty="0"/>
          </a:p>
          <a:p>
            <a:pPr marL="285750" indent="-285750"/>
            <a:r>
              <a:rPr lang="fr-FR" sz="1800" dirty="0"/>
              <a:t>Gaëlle Broussole-Clauzade</a:t>
            </a:r>
          </a:p>
          <a:p>
            <a:pPr marL="0" indent="0">
              <a:buNone/>
            </a:pPr>
            <a:r>
              <a:rPr lang="fr-FR" sz="1800" dirty="0">
                <a:hlinkClick r:id="rId2"/>
              </a:rPr>
              <a:t>edd19@ac-limoges.fr</a:t>
            </a:r>
            <a:endParaRPr lang="fr-FR" sz="1800" dirty="0"/>
          </a:p>
          <a:p>
            <a:pPr marL="0" indent="0">
              <a:buNone/>
            </a:pPr>
            <a:r>
              <a:rPr lang="fr-FR" sz="1800" dirty="0"/>
              <a:t>06 46 70 88 88 </a:t>
            </a:r>
          </a:p>
          <a:p>
            <a:pPr marL="285750" indent="-285750">
              <a:buFont typeface="Wingdings" panose="05000000000000000000" pitchFamily="2" charset="2"/>
              <a:buChar char="ü"/>
            </a:pPr>
            <a:endParaRPr lang="fr-FR" sz="1800" dirty="0"/>
          </a:p>
          <a:p>
            <a:pPr marL="285750" indent="-285750">
              <a:buFont typeface="Wingdings" panose="05000000000000000000" pitchFamily="2" charset="2"/>
              <a:buChar char="ü"/>
            </a:pPr>
            <a:r>
              <a:rPr lang="fr-FR" sz="1800" dirty="0"/>
              <a:t>Aurélie Patier</a:t>
            </a:r>
          </a:p>
          <a:p>
            <a:pPr marL="0" indent="0">
              <a:buNone/>
            </a:pPr>
            <a:r>
              <a:rPr lang="fr-FR" sz="1800" dirty="0">
                <a:hlinkClick r:id="rId3"/>
              </a:rPr>
              <a:t>edd23@ac-limoges.fr</a:t>
            </a:r>
            <a:endParaRPr lang="fr-FR" sz="1800" dirty="0"/>
          </a:p>
          <a:p>
            <a:pPr marL="0" indent="0">
              <a:buNone/>
            </a:pPr>
            <a:r>
              <a:rPr lang="fr-FR" sz="1800" dirty="0"/>
              <a:t>06 29 38 75 61</a:t>
            </a:r>
          </a:p>
          <a:p>
            <a:endParaRPr lang="fr-FR" sz="1800" dirty="0"/>
          </a:p>
          <a:p>
            <a:pPr marL="285750" indent="-285750">
              <a:buFont typeface="Wingdings" panose="05000000000000000000" pitchFamily="2" charset="2"/>
              <a:buChar char="Ø"/>
            </a:pPr>
            <a:r>
              <a:rPr lang="fr-FR" sz="1800" dirty="0"/>
              <a:t>Isabelle Paricaud-Douady</a:t>
            </a:r>
          </a:p>
          <a:p>
            <a:pPr marL="0" indent="0">
              <a:buNone/>
            </a:pPr>
            <a:r>
              <a:rPr lang="fr-FR" sz="1800" dirty="0">
                <a:hlinkClick r:id="rId4"/>
              </a:rPr>
              <a:t>edd@ac-limoges.fr</a:t>
            </a:r>
            <a:endParaRPr lang="fr-FR" sz="1800" dirty="0"/>
          </a:p>
          <a:p>
            <a:pPr marL="0" indent="0">
              <a:buNone/>
            </a:pPr>
            <a:r>
              <a:rPr lang="fr-FR" sz="1800" dirty="0"/>
              <a:t>07 52 66 83 59</a:t>
            </a:r>
          </a:p>
        </p:txBody>
      </p:sp>
      <p:sp>
        <p:nvSpPr>
          <p:cNvPr id="4" name="ZoneTexte 3">
            <a:extLst>
              <a:ext uri="{FF2B5EF4-FFF2-40B4-BE49-F238E27FC236}">
                <a16:creationId xmlns:a16="http://schemas.microsoft.com/office/drawing/2014/main" xmlns="" id="{45A62DCA-00DA-4A80-BCD0-7601B9062ED6}"/>
              </a:ext>
            </a:extLst>
          </p:cNvPr>
          <p:cNvSpPr txBox="1"/>
          <p:nvPr/>
        </p:nvSpPr>
        <p:spPr>
          <a:xfrm>
            <a:off x="4606788" y="2194271"/>
            <a:ext cx="7166113" cy="3416320"/>
          </a:xfrm>
          <a:prstGeom prst="rect">
            <a:avLst/>
          </a:prstGeom>
          <a:noFill/>
          <a:ln>
            <a:solidFill>
              <a:srgbClr val="0070C0"/>
            </a:solidFill>
          </a:ln>
        </p:spPr>
        <p:txBody>
          <a:bodyPr wrap="square" rtlCol="0">
            <a:spAutoFit/>
          </a:bodyPr>
          <a:lstStyle/>
          <a:p>
            <a:r>
              <a:rPr lang="fr-FR" sz="2400" dirty="0">
                <a:solidFill>
                  <a:schemeClr val="bg2">
                    <a:lumMod val="50000"/>
                  </a:schemeClr>
                </a:solidFill>
              </a:rPr>
              <a:t>Une référente ATE et labellisation E3D par département </a:t>
            </a:r>
          </a:p>
          <a:p>
            <a:pPr marL="285750" indent="-285750">
              <a:buFont typeface="Courier New" panose="02070309020205020404" pitchFamily="49" charset="0"/>
              <a:buChar char="o"/>
            </a:pPr>
            <a:r>
              <a:rPr lang="fr-FR" sz="2400" dirty="0">
                <a:solidFill>
                  <a:schemeClr val="bg2">
                    <a:lumMod val="50000"/>
                  </a:schemeClr>
                </a:solidFill>
              </a:rPr>
              <a:t>qui se déplace dans les écoles, collèges et lycées</a:t>
            </a:r>
          </a:p>
          <a:p>
            <a:pPr marL="285750" indent="-285750">
              <a:buFont typeface="Courier New" panose="02070309020205020404" pitchFamily="49" charset="0"/>
              <a:buChar char="o"/>
            </a:pPr>
            <a:r>
              <a:rPr lang="fr-FR" sz="2400" dirty="0">
                <a:solidFill>
                  <a:schemeClr val="bg2">
                    <a:lumMod val="50000"/>
                  </a:schemeClr>
                </a:solidFill>
              </a:rPr>
              <a:t>qui accompagne à leur demande les CPC, les CPD et les IEN en établissement ainsi que les personnels des collèges et lycées</a:t>
            </a:r>
          </a:p>
          <a:p>
            <a:pPr marL="285750" indent="-285750">
              <a:buFont typeface="Courier New" panose="02070309020205020404" pitchFamily="49" charset="0"/>
              <a:buChar char="o"/>
            </a:pPr>
            <a:r>
              <a:rPr lang="fr-FR" sz="2400" dirty="0">
                <a:solidFill>
                  <a:schemeClr val="bg2">
                    <a:lumMod val="50000"/>
                  </a:schemeClr>
                </a:solidFill>
              </a:rPr>
              <a:t>qui peuvent assurer certaines formations</a:t>
            </a:r>
          </a:p>
          <a:p>
            <a:pPr marL="285750" indent="-285750">
              <a:buFont typeface="Courier New" panose="02070309020205020404" pitchFamily="49" charset="0"/>
              <a:buChar char="o"/>
            </a:pPr>
            <a:endParaRPr lang="fr-FR" sz="2400" dirty="0">
              <a:solidFill>
                <a:schemeClr val="bg2">
                  <a:lumMod val="50000"/>
                </a:schemeClr>
              </a:solidFill>
            </a:endParaRPr>
          </a:p>
          <a:p>
            <a:r>
              <a:rPr lang="fr-FR" sz="2400" dirty="0">
                <a:solidFill>
                  <a:schemeClr val="bg2">
                    <a:lumMod val="50000"/>
                  </a:schemeClr>
                </a:solidFill>
              </a:rPr>
              <a:t>Les projets d’ampleur académique sont suivis par la mission EDD (Isabelle Paricaud-Douady, Josiane Lévy)</a:t>
            </a:r>
          </a:p>
        </p:txBody>
      </p:sp>
    </p:spTree>
    <p:extLst>
      <p:ext uri="{BB962C8B-B14F-4D97-AF65-F5344CB8AC3E}">
        <p14:creationId xmlns:p14="http://schemas.microsoft.com/office/powerpoint/2010/main" val="3764340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18240" y="2408748"/>
            <a:ext cx="10364451" cy="1596177"/>
          </a:xfr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lstStyle/>
          <a:p>
            <a:pPr algn="ctr"/>
            <a:r>
              <a:rPr lang="fr-FR" dirty="0"/>
              <a:t>Merci pour votre attention !</a:t>
            </a:r>
          </a:p>
        </p:txBody>
      </p:sp>
    </p:spTree>
    <p:extLst>
      <p:ext uri="{BB962C8B-B14F-4D97-AF65-F5344CB8AC3E}">
        <p14:creationId xmlns:p14="http://schemas.microsoft.com/office/powerpoint/2010/main" val="1784703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441032" y="875693"/>
            <a:ext cx="7309935" cy="1596177"/>
          </a:xfr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a:normAutofit fontScale="90000"/>
          </a:bodyPr>
          <a:lstStyle/>
          <a:p>
            <a:pPr algn="ctr"/>
            <a:r>
              <a:rPr lang="fr-FR" b="1" dirty="0"/>
              <a:t>La labellisation </a:t>
            </a:r>
            <a:r>
              <a:rPr lang="fr-FR" b="1" cap="none" dirty="0">
                <a:latin typeface="Calibri" panose="020F0502020204030204" pitchFamily="34" charset="0"/>
                <a:cs typeface="Calibri" panose="020F0502020204030204" pitchFamily="34" charset="0"/>
              </a:rPr>
              <a:t>école, établissement en démarche de développement durable (</a:t>
            </a:r>
            <a:r>
              <a:rPr lang="fr-FR" b="1" dirty="0"/>
              <a:t>E3D)</a:t>
            </a:r>
          </a:p>
        </p:txBody>
      </p:sp>
      <p:pic>
        <p:nvPicPr>
          <p:cNvPr id="3" name="Image 2">
            <a:extLst>
              <a:ext uri="{FF2B5EF4-FFF2-40B4-BE49-F238E27FC236}">
                <a16:creationId xmlns:a16="http://schemas.microsoft.com/office/drawing/2014/main" xmlns="" id="{DC0DDC9A-ACC5-4487-B574-B50942417A6F}"/>
              </a:ext>
            </a:extLst>
          </p:cNvPr>
          <p:cNvPicPr>
            <a:picLocks noChangeAspect="1"/>
          </p:cNvPicPr>
          <p:nvPr/>
        </p:nvPicPr>
        <p:blipFill>
          <a:blip r:embed="rId3"/>
          <a:stretch>
            <a:fillRect/>
          </a:stretch>
        </p:blipFill>
        <p:spPr>
          <a:xfrm>
            <a:off x="3073462" y="2718456"/>
            <a:ext cx="5411629" cy="3746512"/>
          </a:xfrm>
          <a:prstGeom prst="rect">
            <a:avLst/>
          </a:prstGeom>
        </p:spPr>
      </p:pic>
    </p:spTree>
    <p:extLst>
      <p:ext uri="{BB962C8B-B14F-4D97-AF65-F5344CB8AC3E}">
        <p14:creationId xmlns:p14="http://schemas.microsoft.com/office/powerpoint/2010/main" val="38469160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509A9942-A234-445A-A6AC-5A58F2C9AA49}"/>
              </a:ext>
            </a:extLst>
          </p:cNvPr>
          <p:cNvPicPr>
            <a:picLocks noChangeAspect="1"/>
          </p:cNvPicPr>
          <p:nvPr/>
        </p:nvPicPr>
        <p:blipFill>
          <a:blip r:embed="rId2"/>
          <a:stretch>
            <a:fillRect/>
          </a:stretch>
        </p:blipFill>
        <p:spPr>
          <a:xfrm>
            <a:off x="5953754" y="684684"/>
            <a:ext cx="5599244" cy="5716116"/>
          </a:xfrm>
          <a:prstGeom prst="rect">
            <a:avLst/>
          </a:prstGeom>
        </p:spPr>
      </p:pic>
      <p:sp>
        <p:nvSpPr>
          <p:cNvPr id="3" name="ZoneTexte 2">
            <a:extLst>
              <a:ext uri="{FF2B5EF4-FFF2-40B4-BE49-F238E27FC236}">
                <a16:creationId xmlns:a16="http://schemas.microsoft.com/office/drawing/2014/main" xmlns="" id="{EF6BBB97-6672-4437-9804-8D7E552CA66E}"/>
              </a:ext>
            </a:extLst>
          </p:cNvPr>
          <p:cNvSpPr txBox="1"/>
          <p:nvPr/>
        </p:nvSpPr>
        <p:spPr>
          <a:xfrm>
            <a:off x="810502" y="557073"/>
            <a:ext cx="4050256" cy="584775"/>
          </a:xfrm>
          <a:prstGeom prst="rect">
            <a:avLst/>
          </a:prstGeom>
          <a:noFill/>
        </p:spPr>
        <p:txBody>
          <a:bodyPr wrap="square" rtlCol="0">
            <a:spAutoFit/>
          </a:bodyPr>
          <a:lstStyle/>
          <a:p>
            <a:r>
              <a:rPr lang="fr-FR" sz="2800" dirty="0">
                <a:solidFill>
                  <a:schemeClr val="accent6"/>
                </a:solidFill>
              </a:rPr>
              <a:t>…</a:t>
            </a:r>
            <a:r>
              <a:rPr lang="fr-FR" sz="3200" dirty="0">
                <a:solidFill>
                  <a:schemeClr val="accent6"/>
                </a:solidFill>
              </a:rPr>
              <a:t>une action phare</a:t>
            </a:r>
          </a:p>
        </p:txBody>
      </p:sp>
      <p:sp>
        <p:nvSpPr>
          <p:cNvPr id="5" name="ZoneTexte 4">
            <a:extLst>
              <a:ext uri="{FF2B5EF4-FFF2-40B4-BE49-F238E27FC236}">
                <a16:creationId xmlns:a16="http://schemas.microsoft.com/office/drawing/2014/main" xmlns="" id="{101D53F4-4A2B-4983-95E7-611E1473D4BA}"/>
              </a:ext>
            </a:extLst>
          </p:cNvPr>
          <p:cNvSpPr txBox="1"/>
          <p:nvPr/>
        </p:nvSpPr>
        <p:spPr>
          <a:xfrm>
            <a:off x="83041" y="5495262"/>
            <a:ext cx="5870713" cy="523220"/>
          </a:xfrm>
          <a:prstGeom prst="rect">
            <a:avLst/>
          </a:prstGeom>
          <a:noFill/>
        </p:spPr>
        <p:txBody>
          <a:bodyPr wrap="square" rtlCol="0">
            <a:spAutoFit/>
          </a:bodyPr>
          <a:lstStyle/>
          <a:p>
            <a:r>
              <a:rPr lang="fr-FR" sz="2800" dirty="0">
                <a:solidFill>
                  <a:schemeClr val="accent6"/>
                </a:solidFill>
              </a:rPr>
              <a:t>59 labels valides, 34 attribués en 2021</a:t>
            </a:r>
          </a:p>
        </p:txBody>
      </p:sp>
      <p:pic>
        <p:nvPicPr>
          <p:cNvPr id="7" name="Image 6">
            <a:extLst>
              <a:ext uri="{FF2B5EF4-FFF2-40B4-BE49-F238E27FC236}">
                <a16:creationId xmlns:a16="http://schemas.microsoft.com/office/drawing/2014/main" xmlns="" id="{D4A5198C-69B4-46F6-997F-209A0E118639}"/>
              </a:ext>
            </a:extLst>
          </p:cNvPr>
          <p:cNvPicPr>
            <a:picLocks noChangeAspect="1"/>
          </p:cNvPicPr>
          <p:nvPr/>
        </p:nvPicPr>
        <p:blipFill>
          <a:blip r:embed="rId3"/>
          <a:stretch>
            <a:fillRect/>
          </a:stretch>
        </p:blipFill>
        <p:spPr>
          <a:xfrm>
            <a:off x="527428" y="1253528"/>
            <a:ext cx="3450343" cy="3755533"/>
          </a:xfrm>
          <a:prstGeom prst="rect">
            <a:avLst/>
          </a:prstGeom>
        </p:spPr>
      </p:pic>
    </p:spTree>
    <p:extLst>
      <p:ext uri="{BB962C8B-B14F-4D97-AF65-F5344CB8AC3E}">
        <p14:creationId xmlns:p14="http://schemas.microsoft.com/office/powerpoint/2010/main" val="3592942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61690" y="0"/>
            <a:ext cx="4904083" cy="832513"/>
          </a:xfrm>
        </p:spPr>
        <p:txBody>
          <a:bodyPr>
            <a:normAutofit fontScale="90000"/>
          </a:bodyPr>
          <a:lstStyle/>
          <a:p>
            <a:r>
              <a:rPr lang="fr-FR" sz="2800" b="1" dirty="0">
                <a:solidFill>
                  <a:schemeClr val="accent6"/>
                </a:solidFill>
                <a:ea typeface="+mn-ea"/>
                <a:cs typeface="+mn-cs"/>
              </a:rPr>
              <a:t>….axée sur les ODD et l’agenda 2030</a:t>
            </a:r>
            <a:endParaRPr lang="fr-FR" sz="2800" b="1" dirty="0">
              <a:solidFill>
                <a:schemeClr val="accent6"/>
              </a:solidFill>
            </a:endParaRPr>
          </a:p>
        </p:txBody>
      </p:sp>
      <p:sp>
        <p:nvSpPr>
          <p:cNvPr id="5" name="Espace réservé du contenu 4"/>
          <p:cNvSpPr>
            <a:spLocks noGrp="1"/>
          </p:cNvSpPr>
          <p:nvPr>
            <p:ph sz="quarter" idx="14"/>
          </p:nvPr>
        </p:nvSpPr>
        <p:spPr>
          <a:xfrm>
            <a:off x="5796344" y="674583"/>
            <a:ext cx="6130613" cy="5964755"/>
          </a:xfrm>
        </p:spPr>
        <p:txBody>
          <a:bodyPr>
            <a:noAutofit/>
          </a:bodyPr>
          <a:lstStyle/>
          <a:p>
            <a:pPr marL="0" indent="0">
              <a:lnSpc>
                <a:spcPct val="150000"/>
              </a:lnSpc>
              <a:spcBef>
                <a:spcPts val="0"/>
              </a:spcBef>
              <a:buNone/>
            </a:pPr>
            <a:r>
              <a:rPr lang="fr-FR" sz="1800" b="1" dirty="0">
                <a:solidFill>
                  <a:srgbClr val="00B0F0"/>
                </a:solidFill>
                <a:latin typeface="Calibri" panose="020F0502020204030204" pitchFamily="34" charset="0"/>
                <a:cs typeface="Calibri" panose="020F0502020204030204" pitchFamily="34" charset="0"/>
              </a:rPr>
              <a:t>ODD6 : </a:t>
            </a:r>
            <a:r>
              <a:rPr lang="fr-FR" sz="1800" b="1" cap="none" dirty="0">
                <a:solidFill>
                  <a:srgbClr val="00B0F0"/>
                </a:solidFill>
                <a:latin typeface="Calibri" panose="020F0502020204030204" pitchFamily="34" charset="0"/>
                <a:cs typeface="Calibri" panose="020F0502020204030204" pitchFamily="34" charset="0"/>
              </a:rPr>
              <a:t>accès à l’eau salubre et à l’assainissement</a:t>
            </a:r>
          </a:p>
          <a:p>
            <a:pPr marL="0" indent="0">
              <a:lnSpc>
                <a:spcPct val="150000"/>
              </a:lnSpc>
              <a:spcBef>
                <a:spcPts val="0"/>
              </a:spcBef>
              <a:buNone/>
            </a:pPr>
            <a:r>
              <a:rPr lang="fr-FR" sz="1800" b="1" cap="none" dirty="0">
                <a:solidFill>
                  <a:srgbClr val="E3B94F"/>
                </a:solidFill>
                <a:latin typeface="Calibri" panose="020F0502020204030204" pitchFamily="34" charset="0"/>
                <a:cs typeface="Calibri" panose="020F0502020204030204" pitchFamily="34" charset="0"/>
              </a:rPr>
              <a:t>ODD7 : recours aux énergies renouvelables</a:t>
            </a:r>
          </a:p>
          <a:p>
            <a:pPr marL="0" indent="0">
              <a:lnSpc>
                <a:spcPct val="150000"/>
              </a:lnSpc>
              <a:spcBef>
                <a:spcPts val="0"/>
              </a:spcBef>
              <a:buNone/>
            </a:pPr>
            <a:r>
              <a:rPr lang="fr-FR" sz="1800" b="1" cap="none" dirty="0">
                <a:solidFill>
                  <a:srgbClr val="660033"/>
                </a:solidFill>
                <a:latin typeface="Calibri" panose="020F0502020204030204" pitchFamily="34" charset="0"/>
                <a:cs typeface="Calibri" panose="020F0502020204030204" pitchFamily="34" charset="0"/>
              </a:rPr>
              <a:t>ODD8 : accès à des emplois décents</a:t>
            </a:r>
          </a:p>
          <a:p>
            <a:pPr marL="0" indent="0">
              <a:lnSpc>
                <a:spcPct val="150000"/>
              </a:lnSpc>
              <a:spcBef>
                <a:spcPts val="0"/>
              </a:spcBef>
              <a:buNone/>
            </a:pPr>
            <a:r>
              <a:rPr lang="fr-FR" sz="1800" b="1" cap="none" dirty="0">
                <a:solidFill>
                  <a:srgbClr val="FF6600"/>
                </a:solidFill>
                <a:latin typeface="Calibri" panose="020F0502020204030204" pitchFamily="34" charset="0"/>
                <a:cs typeface="Calibri" panose="020F0502020204030204" pitchFamily="34" charset="0"/>
              </a:rPr>
              <a:t>ODD9 : bâtir une infrastructure résiliente, promouvoir une industrialisation durable qui profite à tous et encourager l’innovation</a:t>
            </a:r>
          </a:p>
          <a:p>
            <a:pPr marL="0" indent="0">
              <a:lnSpc>
                <a:spcPct val="150000"/>
              </a:lnSpc>
              <a:spcBef>
                <a:spcPts val="0"/>
              </a:spcBef>
              <a:buNone/>
            </a:pPr>
            <a:r>
              <a:rPr lang="fr-FR" sz="1800" b="1" cap="none" dirty="0">
                <a:solidFill>
                  <a:srgbClr val="CC0066"/>
                </a:solidFill>
                <a:latin typeface="Calibri" panose="020F0502020204030204" pitchFamily="34" charset="0"/>
                <a:cs typeface="Calibri" panose="020F0502020204030204" pitchFamily="34" charset="0"/>
              </a:rPr>
              <a:t>ODD10 : réduction des inégalités</a:t>
            </a:r>
          </a:p>
          <a:p>
            <a:pPr marL="0" indent="0">
              <a:lnSpc>
                <a:spcPct val="150000"/>
              </a:lnSpc>
              <a:spcBef>
                <a:spcPts val="0"/>
              </a:spcBef>
              <a:buNone/>
            </a:pPr>
            <a:r>
              <a:rPr lang="fr-FR" sz="1800" b="1" cap="none" dirty="0">
                <a:solidFill>
                  <a:srgbClr val="EE832A"/>
                </a:solidFill>
                <a:latin typeface="Calibri" panose="020F0502020204030204" pitchFamily="34" charset="0"/>
                <a:cs typeface="Calibri" panose="020F0502020204030204" pitchFamily="34" charset="0"/>
              </a:rPr>
              <a:t>ODD11 : villes et communautés durables</a:t>
            </a:r>
          </a:p>
          <a:p>
            <a:pPr marL="0" indent="0">
              <a:lnSpc>
                <a:spcPct val="150000"/>
              </a:lnSpc>
              <a:spcBef>
                <a:spcPts val="0"/>
              </a:spcBef>
              <a:buNone/>
            </a:pPr>
            <a:r>
              <a:rPr lang="fr-FR" sz="1800" b="1" cap="none" dirty="0">
                <a:solidFill>
                  <a:srgbClr val="C7A15D"/>
                </a:solidFill>
                <a:latin typeface="Calibri" panose="020F0502020204030204" pitchFamily="34" charset="0"/>
                <a:cs typeface="Calibri" panose="020F0502020204030204" pitchFamily="34" charset="0"/>
              </a:rPr>
              <a:t>ODD12 : consommation et production responsables</a:t>
            </a:r>
          </a:p>
          <a:p>
            <a:pPr marL="0" indent="0">
              <a:lnSpc>
                <a:spcPct val="150000"/>
              </a:lnSpc>
              <a:spcBef>
                <a:spcPts val="0"/>
              </a:spcBef>
              <a:buNone/>
            </a:pPr>
            <a:r>
              <a:rPr lang="fr-FR" sz="1800" b="1" cap="none" dirty="0">
                <a:solidFill>
                  <a:srgbClr val="336600"/>
                </a:solidFill>
                <a:latin typeface="Calibri" panose="020F0502020204030204" pitchFamily="34" charset="0"/>
                <a:cs typeface="Calibri" panose="020F0502020204030204" pitchFamily="34" charset="0"/>
              </a:rPr>
              <a:t>ODD13 : lutte contre le changement climatique</a:t>
            </a:r>
          </a:p>
          <a:p>
            <a:pPr marL="0" indent="0">
              <a:lnSpc>
                <a:spcPct val="150000"/>
              </a:lnSpc>
              <a:spcBef>
                <a:spcPts val="0"/>
              </a:spcBef>
              <a:buNone/>
            </a:pPr>
            <a:r>
              <a:rPr lang="fr-FR" sz="1800" b="1" cap="none" dirty="0">
                <a:solidFill>
                  <a:schemeClr val="accent1">
                    <a:lumMod val="60000"/>
                    <a:lumOff val="40000"/>
                  </a:schemeClr>
                </a:solidFill>
                <a:latin typeface="Calibri" panose="020F0502020204030204" pitchFamily="34" charset="0"/>
                <a:cs typeface="Calibri" panose="020F0502020204030204" pitchFamily="34" charset="0"/>
              </a:rPr>
              <a:t>ODD14 : vie aquatique</a:t>
            </a:r>
          </a:p>
          <a:p>
            <a:pPr marL="0" indent="0">
              <a:lnSpc>
                <a:spcPct val="150000"/>
              </a:lnSpc>
              <a:spcBef>
                <a:spcPts val="0"/>
              </a:spcBef>
              <a:buNone/>
            </a:pPr>
            <a:r>
              <a:rPr lang="fr-FR" sz="1800" b="1" cap="none" dirty="0">
                <a:solidFill>
                  <a:srgbClr val="92D050"/>
                </a:solidFill>
                <a:latin typeface="Calibri" panose="020F0502020204030204" pitchFamily="34" charset="0"/>
                <a:cs typeface="Calibri" panose="020F0502020204030204" pitchFamily="34" charset="0"/>
              </a:rPr>
              <a:t>ODD15 : vie terrestre</a:t>
            </a:r>
          </a:p>
          <a:p>
            <a:pPr marL="0" indent="0">
              <a:lnSpc>
                <a:spcPct val="150000"/>
              </a:lnSpc>
              <a:spcBef>
                <a:spcPts val="0"/>
              </a:spcBef>
              <a:buNone/>
            </a:pPr>
            <a:r>
              <a:rPr lang="fr-FR" sz="1800" b="1" cap="none" dirty="0">
                <a:solidFill>
                  <a:schemeClr val="bg2">
                    <a:lumMod val="75000"/>
                  </a:schemeClr>
                </a:solidFill>
                <a:latin typeface="Calibri" panose="020F0502020204030204" pitchFamily="34" charset="0"/>
                <a:cs typeface="Calibri" panose="020F0502020204030204" pitchFamily="34" charset="0"/>
              </a:rPr>
              <a:t>ODD16 : justice et paix</a:t>
            </a:r>
          </a:p>
          <a:p>
            <a:pPr marL="0" indent="0">
              <a:lnSpc>
                <a:spcPct val="150000"/>
              </a:lnSpc>
              <a:spcBef>
                <a:spcPts val="0"/>
              </a:spcBef>
              <a:buNone/>
            </a:pPr>
            <a:r>
              <a:rPr lang="fr-FR" sz="1800" b="1" cap="none" dirty="0">
                <a:solidFill>
                  <a:schemeClr val="bg2">
                    <a:lumMod val="50000"/>
                  </a:schemeClr>
                </a:solidFill>
                <a:latin typeface="Calibri" panose="020F0502020204030204" pitchFamily="34" charset="0"/>
                <a:cs typeface="Calibri" panose="020F0502020204030204" pitchFamily="34" charset="0"/>
              </a:rPr>
              <a:t>ODD17 : partenariats pour la réalisation des objectifs</a:t>
            </a:r>
          </a:p>
          <a:p>
            <a:pPr marL="0" indent="0">
              <a:lnSpc>
                <a:spcPct val="100000"/>
              </a:lnSpc>
              <a:spcBef>
                <a:spcPts val="0"/>
              </a:spcBef>
              <a:buNone/>
            </a:pPr>
            <a:endParaRPr lang="fr-FR" sz="1800" b="1" cap="none" dirty="0">
              <a:latin typeface="Calibri" panose="020F0502020204030204" pitchFamily="34" charset="0"/>
              <a:cs typeface="Calibri" panose="020F0502020204030204" pitchFamily="34" charset="0"/>
            </a:endParaRPr>
          </a:p>
        </p:txBody>
      </p:sp>
      <p:sp>
        <p:nvSpPr>
          <p:cNvPr id="3" name="ZoneTexte 2"/>
          <p:cNvSpPr txBox="1"/>
          <p:nvPr/>
        </p:nvSpPr>
        <p:spPr>
          <a:xfrm>
            <a:off x="92547" y="4285397"/>
            <a:ext cx="5373264" cy="2126864"/>
          </a:xfrm>
          <a:prstGeom prst="rect">
            <a:avLst/>
          </a:prstGeom>
          <a:noFill/>
        </p:spPr>
        <p:txBody>
          <a:bodyPr wrap="square" rtlCol="0">
            <a:spAutoFit/>
          </a:bodyPr>
          <a:lstStyle/>
          <a:p>
            <a:pPr>
              <a:lnSpc>
                <a:spcPct val="150000"/>
              </a:lnSpc>
            </a:pPr>
            <a:r>
              <a:rPr lang="fr-FR" b="1" dirty="0">
                <a:solidFill>
                  <a:srgbClr val="FF0000"/>
                </a:solidFill>
                <a:latin typeface="Calibri" panose="020F0502020204030204" pitchFamily="34" charset="0"/>
                <a:cs typeface="Calibri" panose="020F0502020204030204" pitchFamily="34" charset="0"/>
              </a:rPr>
              <a:t>ODD 1 </a:t>
            </a:r>
            <a:r>
              <a:rPr lang="fr-FR" b="1" dirty="0">
                <a:solidFill>
                  <a:srgbClr val="FF0000"/>
                </a:solidFill>
              </a:rPr>
              <a:t>: </a:t>
            </a:r>
            <a:r>
              <a:rPr lang="fr-FR" b="1" dirty="0">
                <a:solidFill>
                  <a:srgbClr val="FF0000"/>
                </a:solidFill>
                <a:latin typeface="Calibri" panose="020F0502020204030204" pitchFamily="34" charset="0"/>
                <a:cs typeface="Calibri" panose="020F0502020204030204" pitchFamily="34" charset="0"/>
              </a:rPr>
              <a:t>lutter contre la pauvreté</a:t>
            </a:r>
          </a:p>
          <a:p>
            <a:pPr>
              <a:lnSpc>
                <a:spcPct val="150000"/>
              </a:lnSpc>
            </a:pPr>
            <a:r>
              <a:rPr lang="fr-FR" b="1" dirty="0">
                <a:solidFill>
                  <a:srgbClr val="E3B94F"/>
                </a:solidFill>
                <a:latin typeface="Calibri" panose="020F0502020204030204" pitchFamily="34" charset="0"/>
                <a:cs typeface="Calibri" panose="020F0502020204030204" pitchFamily="34" charset="0"/>
              </a:rPr>
              <a:t>ODD2 : lutte contre la faim</a:t>
            </a:r>
          </a:p>
          <a:p>
            <a:pPr>
              <a:lnSpc>
                <a:spcPct val="150000"/>
              </a:lnSpc>
            </a:pPr>
            <a:r>
              <a:rPr lang="fr-FR" b="1" dirty="0">
                <a:solidFill>
                  <a:srgbClr val="339933"/>
                </a:solidFill>
                <a:latin typeface="Calibri" panose="020F0502020204030204" pitchFamily="34" charset="0"/>
                <a:cs typeface="Calibri" panose="020F0502020204030204" pitchFamily="34" charset="0"/>
              </a:rPr>
              <a:t>ODD3 : accès à la santé</a:t>
            </a:r>
          </a:p>
          <a:p>
            <a:pPr>
              <a:lnSpc>
                <a:spcPct val="150000"/>
              </a:lnSpc>
            </a:pPr>
            <a:r>
              <a:rPr lang="fr-FR" b="1" dirty="0">
                <a:solidFill>
                  <a:srgbClr val="990033"/>
                </a:solidFill>
                <a:latin typeface="Calibri" panose="020F0502020204030204" pitchFamily="34" charset="0"/>
                <a:cs typeface="Calibri" panose="020F0502020204030204" pitchFamily="34" charset="0"/>
              </a:rPr>
              <a:t>ODD4 : accès à une éducation de qualité</a:t>
            </a:r>
          </a:p>
          <a:p>
            <a:pPr>
              <a:lnSpc>
                <a:spcPct val="150000"/>
              </a:lnSpc>
            </a:pPr>
            <a:r>
              <a:rPr lang="fr-FR" b="1" dirty="0">
                <a:solidFill>
                  <a:srgbClr val="FF0000"/>
                </a:solidFill>
                <a:latin typeface="Calibri" panose="020F0502020204030204" pitchFamily="34" charset="0"/>
                <a:cs typeface="Calibri" panose="020F0502020204030204" pitchFamily="34" charset="0"/>
              </a:rPr>
              <a:t>ODD5 : égalité entre les sexes</a:t>
            </a:r>
          </a:p>
        </p:txBody>
      </p:sp>
      <p:pic>
        <p:nvPicPr>
          <p:cNvPr id="9" name="Espace réservé du contenu 8">
            <a:extLst>
              <a:ext uri="{FF2B5EF4-FFF2-40B4-BE49-F238E27FC236}">
                <a16:creationId xmlns:a16="http://schemas.microsoft.com/office/drawing/2014/main" xmlns="" id="{46DC612F-9065-4829-AFB8-A8B40B745942}"/>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6637" y="1050866"/>
            <a:ext cx="5856654" cy="3016177"/>
          </a:xfrm>
        </p:spPr>
      </p:pic>
    </p:spTree>
    <p:extLst>
      <p:ext uri="{BB962C8B-B14F-4D97-AF65-F5344CB8AC3E}">
        <p14:creationId xmlns:p14="http://schemas.microsoft.com/office/powerpoint/2010/main" val="25724197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09278" y="944341"/>
            <a:ext cx="10816531" cy="5676592"/>
          </a:xfrm>
          <a:prstGeom prst="rect">
            <a:avLst/>
          </a:prstGeom>
        </p:spPr>
      </p:pic>
      <p:sp>
        <p:nvSpPr>
          <p:cNvPr id="3" name="ZoneTexte 2">
            <a:extLst>
              <a:ext uri="{FF2B5EF4-FFF2-40B4-BE49-F238E27FC236}">
                <a16:creationId xmlns:a16="http://schemas.microsoft.com/office/drawing/2014/main" xmlns="" id="{F7CC67F9-5698-42C2-AE82-CB039C90A6C3}"/>
              </a:ext>
            </a:extLst>
          </p:cNvPr>
          <p:cNvSpPr txBox="1"/>
          <p:nvPr/>
        </p:nvSpPr>
        <p:spPr>
          <a:xfrm>
            <a:off x="290169" y="237067"/>
            <a:ext cx="11611661" cy="461665"/>
          </a:xfrm>
          <a:prstGeom prst="rect">
            <a:avLst/>
          </a:prstGeom>
          <a:noFill/>
        </p:spPr>
        <p:txBody>
          <a:bodyPr wrap="square" rtlCol="0">
            <a:spAutoFit/>
          </a:bodyPr>
          <a:lstStyle/>
          <a:p>
            <a:r>
              <a:rPr lang="fr-FR" sz="2400" b="1" dirty="0">
                <a:solidFill>
                  <a:schemeClr val="accent6"/>
                </a:solidFill>
              </a:rPr>
              <a:t>Le projet de labellisation : une place centrale dans le projet de l’école ou d’établissement   </a:t>
            </a:r>
          </a:p>
        </p:txBody>
      </p:sp>
    </p:spTree>
    <p:extLst>
      <p:ext uri="{BB962C8B-B14F-4D97-AF65-F5344CB8AC3E}">
        <p14:creationId xmlns:p14="http://schemas.microsoft.com/office/powerpoint/2010/main" val="664694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781707" y="106018"/>
            <a:ext cx="10364451" cy="1033670"/>
          </a:xfrm>
          <a:noFill/>
          <a:ln>
            <a:noFill/>
          </a:ln>
        </p:spPr>
        <p:style>
          <a:lnRef idx="0">
            <a:scrgbClr r="0" g="0" b="0"/>
          </a:lnRef>
          <a:fillRef idx="0">
            <a:scrgbClr r="0" g="0" b="0"/>
          </a:fillRef>
          <a:effectRef idx="0">
            <a:scrgbClr r="0" g="0" b="0"/>
          </a:effectRef>
          <a:fontRef idx="minor">
            <a:schemeClr val="accent6"/>
          </a:fontRef>
        </p:style>
        <p:txBody>
          <a:bodyPr>
            <a:normAutofit/>
          </a:bodyPr>
          <a:lstStyle/>
          <a:p>
            <a:r>
              <a:rPr lang="fr-FR" sz="3200" b="1" dirty="0"/>
              <a:t>Le label E3D : une attribution cadrée </a:t>
            </a:r>
          </a:p>
        </p:txBody>
      </p:sp>
      <p:sp>
        <p:nvSpPr>
          <p:cNvPr id="3" name="Espace réservé du contenu 2"/>
          <p:cNvSpPr>
            <a:spLocks noGrp="1"/>
          </p:cNvSpPr>
          <p:nvPr>
            <p:ph sz="quarter" idx="13"/>
          </p:nvPr>
        </p:nvSpPr>
        <p:spPr>
          <a:xfrm>
            <a:off x="736354" y="1275272"/>
            <a:ext cx="10363826" cy="5316597"/>
          </a:xfrm>
        </p:spPr>
        <p:txBody>
          <a:bodyPr>
            <a:normAutofit lnSpcReduction="10000"/>
          </a:bodyPr>
          <a:lstStyle/>
          <a:p>
            <a:pPr algn="just"/>
            <a:r>
              <a:rPr lang="fr-FR" b="1" cap="none" dirty="0">
                <a:solidFill>
                  <a:schemeClr val="bg2">
                    <a:lumMod val="50000"/>
                  </a:schemeClr>
                </a:solidFill>
                <a:latin typeface="Calibri" panose="020F0502020204030204" pitchFamily="34" charset="0"/>
                <a:cs typeface="Calibri" panose="020F0502020204030204" pitchFamily="34" charset="0"/>
              </a:rPr>
              <a:t>Reconnaissance</a:t>
            </a:r>
            <a:r>
              <a:rPr lang="fr-FR" cap="none" dirty="0">
                <a:solidFill>
                  <a:schemeClr val="bg2">
                    <a:lumMod val="50000"/>
                  </a:schemeClr>
                </a:solidFill>
                <a:latin typeface="Calibri" panose="020F0502020204030204" pitchFamily="34" charset="0"/>
                <a:cs typeface="Calibri" panose="020F0502020204030204" pitchFamily="34" charset="0"/>
              </a:rPr>
              <a:t> de </a:t>
            </a:r>
            <a:r>
              <a:rPr lang="fr-FR" b="1" cap="none" dirty="0">
                <a:solidFill>
                  <a:schemeClr val="bg2">
                    <a:lumMod val="50000"/>
                  </a:schemeClr>
                </a:solidFill>
                <a:latin typeface="Calibri" panose="020F0502020204030204" pitchFamily="34" charset="0"/>
                <a:cs typeface="Calibri" panose="020F0502020204030204" pitchFamily="34" charset="0"/>
              </a:rPr>
              <a:t>l'engagement</a:t>
            </a:r>
            <a:r>
              <a:rPr lang="fr-FR" cap="none" dirty="0">
                <a:solidFill>
                  <a:schemeClr val="bg2">
                    <a:lumMod val="50000"/>
                  </a:schemeClr>
                </a:solidFill>
                <a:latin typeface="Calibri" panose="020F0502020204030204" pitchFamily="34" charset="0"/>
                <a:cs typeface="Calibri" panose="020F0502020204030204" pitchFamily="34" charset="0"/>
              </a:rPr>
              <a:t> de chaque communauté éducative dans les </a:t>
            </a:r>
            <a:r>
              <a:rPr lang="fr-FR" b="1" cap="none" dirty="0">
                <a:solidFill>
                  <a:schemeClr val="bg2">
                    <a:lumMod val="50000"/>
                  </a:schemeClr>
                </a:solidFill>
                <a:latin typeface="Calibri" panose="020F0502020204030204" pitchFamily="34" charset="0"/>
                <a:cs typeface="Calibri" panose="020F0502020204030204" pitchFamily="34" charset="0"/>
              </a:rPr>
              <a:t>enseignements, la vie scolaire, la gestion, le bâti et les différents partenariats </a:t>
            </a:r>
            <a:r>
              <a:rPr lang="fr-FR" cap="none" dirty="0">
                <a:solidFill>
                  <a:schemeClr val="bg2">
                    <a:lumMod val="50000"/>
                  </a:schemeClr>
                </a:solidFill>
                <a:latin typeface="Calibri" panose="020F0502020204030204" pitchFamily="34" charset="0"/>
                <a:cs typeface="Calibri" panose="020F0502020204030204" pitchFamily="34" charset="0"/>
              </a:rPr>
              <a:t>(collectivités et associations).</a:t>
            </a:r>
          </a:p>
          <a:p>
            <a:pPr algn="just"/>
            <a:r>
              <a:rPr lang="fr-FR" b="1" cap="none" dirty="0">
                <a:solidFill>
                  <a:schemeClr val="bg2">
                    <a:lumMod val="50000"/>
                  </a:schemeClr>
                </a:solidFill>
                <a:latin typeface="Calibri" panose="020F0502020204030204" pitchFamily="34" charset="0"/>
                <a:cs typeface="Calibri" panose="020F0502020204030204" pitchFamily="34" charset="0"/>
              </a:rPr>
              <a:t>Attribution au niveau académique</a:t>
            </a:r>
            <a:r>
              <a:rPr lang="fr-FR" cap="none" dirty="0">
                <a:solidFill>
                  <a:schemeClr val="bg2">
                    <a:lumMod val="50000"/>
                  </a:schemeClr>
                </a:solidFill>
                <a:latin typeface="Calibri" panose="020F0502020204030204" pitchFamily="34" charset="0"/>
                <a:cs typeface="Calibri" panose="020F0502020204030204" pitchFamily="34" charset="0"/>
              </a:rPr>
              <a:t>.</a:t>
            </a:r>
          </a:p>
          <a:p>
            <a:pPr algn="just"/>
            <a:r>
              <a:rPr lang="fr-FR" cap="none" dirty="0">
                <a:solidFill>
                  <a:schemeClr val="bg2">
                    <a:lumMod val="50000"/>
                  </a:schemeClr>
                </a:solidFill>
                <a:latin typeface="Calibri" panose="020F0502020204030204" pitchFamily="34" charset="0"/>
                <a:cs typeface="Calibri" panose="020F0502020204030204" pitchFamily="34" charset="0"/>
              </a:rPr>
              <a:t>Une unique </a:t>
            </a:r>
            <a:r>
              <a:rPr lang="fr-FR" b="1" cap="none" dirty="0">
                <a:solidFill>
                  <a:schemeClr val="bg2">
                    <a:lumMod val="50000"/>
                  </a:schemeClr>
                </a:solidFill>
                <a:latin typeface="Calibri" panose="020F0502020204030204" pitchFamily="34" charset="0"/>
                <a:cs typeface="Calibri" panose="020F0502020204030204" pitchFamily="34" charset="0"/>
              </a:rPr>
              <a:t>charte</a:t>
            </a:r>
            <a:r>
              <a:rPr lang="fr-FR" cap="none" dirty="0">
                <a:solidFill>
                  <a:schemeClr val="bg2">
                    <a:lumMod val="50000"/>
                  </a:schemeClr>
                </a:solidFill>
                <a:latin typeface="Calibri" panose="020F0502020204030204" pitchFamily="34" charset="0"/>
                <a:cs typeface="Calibri" panose="020F0502020204030204" pitchFamily="34" charset="0"/>
              </a:rPr>
              <a:t> pour le premier et le second degrés</a:t>
            </a:r>
          </a:p>
          <a:p>
            <a:pPr algn="just"/>
            <a:r>
              <a:rPr lang="fr-FR" b="1" cap="none" dirty="0">
                <a:solidFill>
                  <a:schemeClr val="bg2">
                    <a:lumMod val="50000"/>
                  </a:schemeClr>
                </a:solidFill>
                <a:latin typeface="Calibri" panose="020F0502020204030204" pitchFamily="34" charset="0"/>
                <a:cs typeface="Calibri" panose="020F0502020204030204" pitchFamily="34" charset="0"/>
              </a:rPr>
              <a:t>Trois niveaux de labellisation </a:t>
            </a:r>
            <a:r>
              <a:rPr lang="fr-FR" cap="none" dirty="0">
                <a:solidFill>
                  <a:schemeClr val="bg2">
                    <a:lumMod val="50000"/>
                  </a:schemeClr>
                </a:solidFill>
                <a:latin typeface="Calibri" panose="020F0502020204030204" pitchFamily="34" charset="0"/>
                <a:cs typeface="Calibri" panose="020F0502020204030204" pitchFamily="34" charset="0"/>
              </a:rPr>
              <a:t>:</a:t>
            </a:r>
          </a:p>
          <a:p>
            <a:pPr lvl="1" algn="just">
              <a:lnSpc>
                <a:spcPct val="110000"/>
              </a:lnSpc>
            </a:pPr>
            <a:r>
              <a:rPr lang="fr-FR" cap="none" dirty="0">
                <a:solidFill>
                  <a:schemeClr val="bg2">
                    <a:lumMod val="50000"/>
                  </a:schemeClr>
                </a:solidFill>
                <a:latin typeface="Calibri" panose="020F0502020204030204" pitchFamily="34" charset="0"/>
                <a:cs typeface="Calibri" panose="020F0502020204030204" pitchFamily="34" charset="0"/>
              </a:rPr>
              <a:t>    engagement de la démarche </a:t>
            </a:r>
          </a:p>
          <a:p>
            <a:pPr lvl="1" algn="just">
              <a:lnSpc>
                <a:spcPct val="110000"/>
              </a:lnSpc>
            </a:pPr>
            <a:r>
              <a:rPr lang="fr-FR" cap="none" dirty="0">
                <a:solidFill>
                  <a:schemeClr val="bg2">
                    <a:lumMod val="50000"/>
                  </a:schemeClr>
                </a:solidFill>
                <a:latin typeface="Calibri" panose="020F0502020204030204" pitchFamily="34" charset="0"/>
                <a:cs typeface="Calibri" panose="020F0502020204030204" pitchFamily="34" charset="0"/>
              </a:rPr>
              <a:t>    approfondissement</a:t>
            </a:r>
          </a:p>
          <a:p>
            <a:pPr lvl="1" algn="just">
              <a:lnSpc>
                <a:spcPct val="110000"/>
              </a:lnSpc>
            </a:pPr>
            <a:r>
              <a:rPr lang="fr-FR" cap="none" dirty="0">
                <a:solidFill>
                  <a:schemeClr val="bg2">
                    <a:lumMod val="50000"/>
                  </a:schemeClr>
                </a:solidFill>
                <a:latin typeface="Calibri" panose="020F0502020204030204" pitchFamily="34" charset="0"/>
                <a:cs typeface="Calibri" panose="020F0502020204030204" pitchFamily="34" charset="0"/>
              </a:rPr>
              <a:t>    déploiement</a:t>
            </a:r>
          </a:p>
          <a:p>
            <a:pPr algn="just"/>
            <a:r>
              <a:rPr lang="fr-FR" cap="none" dirty="0">
                <a:solidFill>
                  <a:schemeClr val="bg2">
                    <a:lumMod val="50000"/>
                  </a:schemeClr>
                </a:solidFill>
                <a:latin typeface="Calibri" panose="020F0502020204030204" pitchFamily="34" charset="0"/>
                <a:cs typeface="Calibri" panose="020F0502020204030204" pitchFamily="34" charset="0"/>
              </a:rPr>
              <a:t>Création d’un </a:t>
            </a:r>
            <a:r>
              <a:rPr lang="fr-FR" b="1" cap="none" dirty="0">
                <a:solidFill>
                  <a:schemeClr val="bg2">
                    <a:lumMod val="50000"/>
                  </a:schemeClr>
                </a:solidFill>
                <a:latin typeface="Calibri" panose="020F0502020204030204" pitchFamily="34" charset="0"/>
                <a:cs typeface="Calibri" panose="020F0502020204030204" pitchFamily="34" charset="0"/>
              </a:rPr>
              <a:t>label de territoire en 2020 </a:t>
            </a:r>
            <a:r>
              <a:rPr lang="fr-FR" cap="none" dirty="0">
                <a:solidFill>
                  <a:schemeClr val="bg2">
                    <a:lumMod val="50000"/>
                  </a:schemeClr>
                </a:solidFill>
                <a:latin typeface="Calibri" panose="020F0502020204030204" pitchFamily="34" charset="0"/>
                <a:cs typeface="Calibri" panose="020F0502020204030204" pitchFamily="34" charset="0"/>
              </a:rPr>
              <a:t>reconnaissant l’engagement de plusieurs structures : écoles – écoles + collège – collège + lycée, …. </a:t>
            </a:r>
            <a:r>
              <a:rPr lang="fr-FR" i="1" cap="none" dirty="0">
                <a:solidFill>
                  <a:schemeClr val="bg2">
                    <a:lumMod val="50000"/>
                  </a:schemeClr>
                </a:solidFill>
                <a:latin typeface="Calibri" panose="020F0502020204030204" pitchFamily="34" charset="0"/>
                <a:cs typeface="Calibri" panose="020F0502020204030204" pitchFamily="34" charset="0"/>
              </a:rPr>
              <a:t>Nécessité de deux écoles ou établissement labellisés en amont</a:t>
            </a:r>
          </a:p>
          <a:p>
            <a:pPr algn="just"/>
            <a:endParaRPr lang="fr-FR" cap="none" dirty="0"/>
          </a:p>
        </p:txBody>
      </p:sp>
    </p:spTree>
    <p:extLst>
      <p:ext uri="{BB962C8B-B14F-4D97-AF65-F5344CB8AC3E}">
        <p14:creationId xmlns:p14="http://schemas.microsoft.com/office/powerpoint/2010/main" val="3938648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2042" y="144384"/>
            <a:ext cx="10364451" cy="600683"/>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r>
              <a:rPr lang="fr-FR" dirty="0"/>
              <a:t>Les niveaux de labellisation</a:t>
            </a:r>
          </a:p>
        </p:txBody>
      </p:sp>
      <p:sp>
        <p:nvSpPr>
          <p:cNvPr id="3" name="Espace réservé du contenu 2"/>
          <p:cNvSpPr>
            <a:spLocks noGrp="1"/>
          </p:cNvSpPr>
          <p:nvPr>
            <p:ph sz="quarter" idx="13"/>
          </p:nvPr>
        </p:nvSpPr>
        <p:spPr>
          <a:xfrm>
            <a:off x="203200" y="778935"/>
            <a:ext cx="11616267" cy="6112932"/>
          </a:xfrm>
        </p:spPr>
        <p:txBody>
          <a:bodyPr>
            <a:normAutofit fontScale="77500" lnSpcReduction="20000"/>
          </a:bodyPr>
          <a:lstStyle/>
          <a:p>
            <a:pPr marL="0" indent="0" algn="just">
              <a:buNone/>
            </a:pPr>
            <a:r>
              <a:rPr lang="fr-FR" sz="2900" b="1" cap="none" dirty="0">
                <a:solidFill>
                  <a:srgbClr val="7030A0"/>
                </a:solidFill>
                <a:latin typeface="Calibri" panose="020F0502020204030204" pitchFamily="34" charset="0"/>
                <a:cs typeface="Calibri" panose="020F0502020204030204" pitchFamily="34" charset="0"/>
              </a:rPr>
              <a:t>Niveau 1 : engagement dans la démarche</a:t>
            </a:r>
            <a:r>
              <a:rPr lang="fr-FR" sz="2900" cap="none" dirty="0">
                <a:solidFill>
                  <a:schemeClr val="bg2">
                    <a:lumMod val="50000"/>
                  </a:schemeClr>
                </a:solidFill>
                <a:latin typeface="Calibri" panose="020F0502020204030204" pitchFamily="34" charset="0"/>
                <a:cs typeface="Calibri" panose="020F0502020204030204" pitchFamily="34" charset="0"/>
              </a:rPr>
              <a:t>.  L’école ou l’établissement a amorcé une démarche globale d’éducation au développement durable et de gestion durable sur au moins un ODD.</a:t>
            </a:r>
          </a:p>
          <a:p>
            <a:pPr marL="0" indent="0" algn="just">
              <a:buNone/>
            </a:pPr>
            <a:r>
              <a:rPr lang="fr-FR" sz="2900" i="1" cap="none" dirty="0">
                <a:solidFill>
                  <a:schemeClr val="bg2">
                    <a:lumMod val="50000"/>
                  </a:schemeClr>
                </a:solidFill>
                <a:latin typeface="Calibri" panose="020F0502020204030204" pitchFamily="34" charset="0"/>
                <a:cs typeface="Calibri" panose="020F0502020204030204" pitchFamily="34" charset="0"/>
              </a:rPr>
              <a:t>Existence d’un volet EDD dans le projet d’école ou d’établissement - réalisation d’un autodiagnostic - élaboration de la démarche (au sein d’un instance existante) - affichage de la politique EDD en conseil d’administration ou d’école - désignation d’un référent EDD - choix de partenaires – </a:t>
            </a:r>
            <a:r>
              <a:rPr lang="fr-FR" sz="2900" b="1" i="1" cap="none" dirty="0">
                <a:solidFill>
                  <a:schemeClr val="bg2">
                    <a:lumMod val="50000"/>
                  </a:schemeClr>
                </a:solidFill>
                <a:latin typeface="Calibri" panose="020F0502020204030204" pitchFamily="34" charset="0"/>
                <a:cs typeface="Calibri" panose="020F0502020204030204" pitchFamily="34" charset="0"/>
              </a:rPr>
              <a:t>projet en lien avec des contenus disciplinaires – productions d’élèves.</a:t>
            </a:r>
          </a:p>
          <a:p>
            <a:pPr marL="0" indent="0" algn="just">
              <a:buNone/>
            </a:pPr>
            <a:r>
              <a:rPr lang="fr-FR" sz="2900" b="1" cap="none" dirty="0">
                <a:solidFill>
                  <a:srgbClr val="7030A0"/>
                </a:solidFill>
                <a:latin typeface="Calibri" panose="020F0502020204030204" pitchFamily="34" charset="0"/>
                <a:cs typeface="Calibri" panose="020F0502020204030204" pitchFamily="34" charset="0"/>
              </a:rPr>
              <a:t>Niveau 2 : approfondissement de la démarche</a:t>
            </a:r>
            <a:r>
              <a:rPr lang="fr-FR" sz="2900" cap="none" dirty="0">
                <a:latin typeface="Calibri" panose="020F0502020204030204" pitchFamily="34" charset="0"/>
                <a:cs typeface="Calibri" panose="020F0502020204030204" pitchFamily="34" charset="0"/>
              </a:rPr>
              <a:t>. </a:t>
            </a:r>
            <a:r>
              <a:rPr lang="fr-FR" sz="2900" cap="none" dirty="0">
                <a:solidFill>
                  <a:schemeClr val="bg2">
                    <a:lumMod val="50000"/>
                  </a:schemeClr>
                </a:solidFill>
                <a:latin typeface="Calibri" panose="020F0502020204030204" pitchFamily="34" charset="0"/>
                <a:cs typeface="Calibri" panose="020F0502020204030204" pitchFamily="34" charset="0"/>
              </a:rPr>
              <a:t>L’école ou l’établissement est installé dans la démarche, globale, de développement durable, en relation avec son territoire et plusieurs ODD sont concernés. </a:t>
            </a:r>
          </a:p>
          <a:p>
            <a:pPr marL="0" indent="0" algn="just">
              <a:buNone/>
            </a:pPr>
            <a:r>
              <a:rPr lang="fr-FR" sz="2900" i="1" cap="none" dirty="0">
                <a:solidFill>
                  <a:schemeClr val="bg2">
                    <a:lumMod val="50000"/>
                  </a:schemeClr>
                </a:solidFill>
                <a:latin typeface="Calibri" panose="020F0502020204030204" pitchFamily="34" charset="0"/>
                <a:cs typeface="Calibri" panose="020F0502020204030204" pitchFamily="34" charset="0"/>
              </a:rPr>
              <a:t>Formation des personnels - </a:t>
            </a:r>
            <a:r>
              <a:rPr lang="fr-FR" sz="2900" b="1" i="1" cap="none" dirty="0">
                <a:solidFill>
                  <a:schemeClr val="bg2">
                    <a:lumMod val="50000"/>
                  </a:schemeClr>
                </a:solidFill>
                <a:latin typeface="Calibri" panose="020F0502020204030204" pitchFamily="34" charset="0"/>
                <a:cs typeface="Calibri" panose="020F0502020204030204" pitchFamily="34" charset="0"/>
              </a:rPr>
              <a:t>constitution d’un comité de pilotage </a:t>
            </a:r>
            <a:r>
              <a:rPr lang="fr-FR" sz="2900" i="1" cap="none" dirty="0">
                <a:solidFill>
                  <a:schemeClr val="bg2">
                    <a:lumMod val="50000"/>
                  </a:schemeClr>
                </a:solidFill>
                <a:latin typeface="Calibri" panose="020F0502020204030204" pitchFamily="34" charset="0"/>
                <a:cs typeface="Calibri" panose="020F0502020204030204" pitchFamily="34" charset="0"/>
              </a:rPr>
              <a:t>– stratégie déployée par l’établissement - présence d’élèves et d’éco-délégués en comité de pilotage - évaluation des actions, bilan annuel du COPIL- diversification et consolidation des partenariats - communication interne, externe.</a:t>
            </a:r>
          </a:p>
          <a:p>
            <a:pPr marL="0" indent="0" algn="just">
              <a:buNone/>
            </a:pPr>
            <a:r>
              <a:rPr lang="fr-FR" sz="2900" cap="none" dirty="0">
                <a:latin typeface="Calibri" panose="020F0502020204030204" pitchFamily="34" charset="0"/>
                <a:cs typeface="Calibri" panose="020F0502020204030204" pitchFamily="34" charset="0"/>
              </a:rPr>
              <a:t> </a:t>
            </a:r>
            <a:r>
              <a:rPr lang="fr-FR" sz="2900" b="1" cap="none" dirty="0">
                <a:solidFill>
                  <a:srgbClr val="7030A0"/>
                </a:solidFill>
                <a:latin typeface="Calibri" panose="020F0502020204030204" pitchFamily="34" charset="0"/>
                <a:cs typeface="Calibri" panose="020F0502020204030204" pitchFamily="34" charset="0"/>
              </a:rPr>
              <a:t>Niveau 3 : déploiement de la démarche. </a:t>
            </a:r>
            <a:r>
              <a:rPr lang="fr-FR" sz="2900" cap="none" dirty="0">
                <a:solidFill>
                  <a:schemeClr val="bg2">
                    <a:lumMod val="50000"/>
                  </a:schemeClr>
                </a:solidFill>
                <a:latin typeface="Calibri" panose="020F0502020204030204" pitchFamily="34" charset="0"/>
                <a:cs typeface="Calibri" panose="020F0502020204030204" pitchFamily="34" charset="0"/>
              </a:rPr>
              <a:t>L’école ou l’établissement a développé une expertise qu’il partage, l’ensemble de ses équipes est impliqué sous une forme ou une autre, en relation avec le territoire et une évaluation de la démarche et des résultats obtenus est conduite sur les différents champs éducatifs et de gestion. Les actions s’ouvrent à un maximum d’ODD.</a:t>
            </a:r>
          </a:p>
          <a:p>
            <a:pPr marL="0" indent="0" algn="just">
              <a:buNone/>
            </a:pPr>
            <a:r>
              <a:rPr lang="fr-FR" sz="2900" i="1" cap="none" dirty="0">
                <a:solidFill>
                  <a:schemeClr val="bg2">
                    <a:lumMod val="50000"/>
                  </a:schemeClr>
                </a:solidFill>
                <a:latin typeface="Calibri" panose="020F0502020204030204" pitchFamily="34" charset="0"/>
                <a:cs typeface="Calibri" panose="020F0502020204030204" pitchFamily="34" charset="0"/>
              </a:rPr>
              <a:t>Engagement des éco-délégués et plus largement de l’ensemble des acteurs de l’école - </a:t>
            </a:r>
            <a:r>
              <a:rPr lang="fr-FR" sz="2900" b="1" i="1" cap="none" dirty="0">
                <a:solidFill>
                  <a:schemeClr val="bg2">
                    <a:lumMod val="50000"/>
                  </a:schemeClr>
                </a:solidFill>
                <a:latin typeface="Calibri" panose="020F0502020204030204" pitchFamily="34" charset="0"/>
                <a:cs typeface="Calibri" panose="020F0502020204030204" pitchFamily="34" charset="0"/>
              </a:rPr>
              <a:t>gestion impactée par les actions</a:t>
            </a:r>
            <a:r>
              <a:rPr lang="fr-FR" sz="2900" i="1" cap="none" dirty="0">
                <a:solidFill>
                  <a:schemeClr val="bg2">
                    <a:lumMod val="50000"/>
                  </a:schemeClr>
                </a:solidFill>
                <a:latin typeface="Calibri" panose="020F0502020204030204" pitchFamily="34" charset="0"/>
                <a:cs typeface="Calibri" panose="020F0502020204030204" pitchFamily="34" charset="0"/>
              </a:rPr>
              <a:t> – </a:t>
            </a:r>
            <a:r>
              <a:rPr lang="fr-FR" sz="2900" b="1" i="1" cap="none" dirty="0">
                <a:solidFill>
                  <a:schemeClr val="bg2">
                    <a:lumMod val="50000"/>
                  </a:schemeClr>
                </a:solidFill>
                <a:latin typeface="Calibri" panose="020F0502020204030204" pitchFamily="34" charset="0"/>
                <a:cs typeface="Calibri" panose="020F0502020204030204" pitchFamily="34" charset="0"/>
              </a:rPr>
              <a:t>communication</a:t>
            </a:r>
            <a:r>
              <a:rPr lang="fr-FR" sz="2900" i="1" cap="none" dirty="0">
                <a:solidFill>
                  <a:schemeClr val="bg2">
                    <a:lumMod val="50000"/>
                  </a:schemeClr>
                </a:solidFill>
                <a:latin typeface="Calibri" panose="020F0502020204030204" pitchFamily="34" charset="0"/>
                <a:cs typeface="Calibri" panose="020F0502020204030204" pitchFamily="34" charset="0"/>
              </a:rPr>
              <a:t> interne, externe (information mais également partage), pérennisation de la stratégie (charte, règlement intérieur…), transfert d’actions remarquables.</a:t>
            </a:r>
          </a:p>
          <a:p>
            <a:endParaRPr lang="fr-FR" dirty="0"/>
          </a:p>
        </p:txBody>
      </p:sp>
    </p:spTree>
    <p:extLst>
      <p:ext uri="{BB962C8B-B14F-4D97-AF65-F5344CB8AC3E}">
        <p14:creationId xmlns:p14="http://schemas.microsoft.com/office/powerpoint/2010/main" val="1437981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7574" y="245985"/>
            <a:ext cx="10364451" cy="668416"/>
          </a:xfrm>
          <a:noFill/>
          <a:ln>
            <a:noFill/>
          </a:ln>
        </p:spPr>
        <p:style>
          <a:lnRef idx="0">
            <a:scrgbClr r="0" g="0" b="0"/>
          </a:lnRef>
          <a:fillRef idx="0">
            <a:scrgbClr r="0" g="0" b="0"/>
          </a:fillRef>
          <a:effectRef idx="0">
            <a:scrgbClr r="0" g="0" b="0"/>
          </a:effectRef>
          <a:fontRef idx="minor">
            <a:schemeClr val="accent6"/>
          </a:fontRef>
        </p:style>
        <p:txBody>
          <a:bodyPr>
            <a:normAutofit fontScale="90000"/>
          </a:bodyPr>
          <a:lstStyle/>
          <a:p>
            <a:r>
              <a:rPr lang="fr-FR" dirty="0"/>
              <a:t>Le calendrier du label E3D</a:t>
            </a:r>
          </a:p>
        </p:txBody>
      </p:sp>
      <p:sp>
        <p:nvSpPr>
          <p:cNvPr id="3" name="Espace réservé du contenu 2"/>
          <p:cNvSpPr>
            <a:spLocks noGrp="1"/>
          </p:cNvSpPr>
          <p:nvPr>
            <p:ph sz="quarter" idx="13"/>
          </p:nvPr>
        </p:nvSpPr>
        <p:spPr>
          <a:xfrm>
            <a:off x="524933" y="914402"/>
            <a:ext cx="11362267" cy="5825066"/>
          </a:xfrm>
        </p:spPr>
        <p:txBody>
          <a:bodyPr>
            <a:normAutofit/>
          </a:bodyPr>
          <a:lstStyle/>
          <a:p>
            <a:pPr marL="0" indent="0">
              <a:buNone/>
            </a:pPr>
            <a:r>
              <a:rPr lang="fr-FR" sz="2400" b="1" cap="none" dirty="0">
                <a:solidFill>
                  <a:srgbClr val="7030A0"/>
                </a:solidFill>
                <a:latin typeface="Calibri" panose="020F0502020204030204" pitchFamily="34" charset="0"/>
                <a:cs typeface="Calibri" panose="020F0502020204030204" pitchFamily="34" charset="0"/>
              </a:rPr>
              <a:t>1</a:t>
            </a:r>
            <a:r>
              <a:rPr lang="fr-FR" sz="2400" b="1" cap="none" baseline="30000" dirty="0">
                <a:solidFill>
                  <a:srgbClr val="7030A0"/>
                </a:solidFill>
                <a:latin typeface="Calibri" panose="020F0502020204030204" pitchFamily="34" charset="0"/>
                <a:cs typeface="Calibri" panose="020F0502020204030204" pitchFamily="34" charset="0"/>
              </a:rPr>
              <a:t>er</a:t>
            </a:r>
            <a:r>
              <a:rPr lang="fr-FR" sz="2400" b="1" cap="none" dirty="0">
                <a:solidFill>
                  <a:srgbClr val="7030A0"/>
                </a:solidFill>
                <a:latin typeface="Calibri" panose="020F0502020204030204" pitchFamily="34" charset="0"/>
                <a:cs typeface="Calibri" panose="020F0502020204030204" pitchFamily="34" charset="0"/>
              </a:rPr>
              <a:t> trimestre </a:t>
            </a:r>
            <a:endParaRPr lang="fr-FR" sz="2400" cap="none" dirty="0">
              <a:latin typeface="Calibri" panose="020F0502020204030204" pitchFamily="34" charset="0"/>
              <a:cs typeface="Calibri" panose="020F0502020204030204" pitchFamily="34" charset="0"/>
            </a:endParaRPr>
          </a:p>
          <a:p>
            <a:pPr>
              <a:lnSpc>
                <a:spcPct val="100000"/>
              </a:lnSpc>
              <a:spcBef>
                <a:spcPts val="600"/>
              </a:spcBef>
              <a:buFont typeface="Wingdings" panose="05000000000000000000" pitchFamily="2" charset="2"/>
              <a:buChar char="ü"/>
            </a:pPr>
            <a:r>
              <a:rPr lang="fr-FR" sz="2400" cap="none" dirty="0">
                <a:solidFill>
                  <a:schemeClr val="bg2">
                    <a:lumMod val="50000"/>
                  </a:schemeClr>
                </a:solidFill>
                <a:latin typeface="Calibri" panose="020F0502020204030204" pitchFamily="34" charset="0"/>
                <a:cs typeface="Calibri" panose="020F0502020204030204" pitchFamily="34" charset="0"/>
              </a:rPr>
              <a:t>Appel à candidater </a:t>
            </a:r>
          </a:p>
          <a:p>
            <a:pPr>
              <a:lnSpc>
                <a:spcPct val="100000"/>
              </a:lnSpc>
              <a:spcBef>
                <a:spcPts val="600"/>
              </a:spcBef>
              <a:buFont typeface="Wingdings" panose="05000000000000000000" pitchFamily="2" charset="2"/>
              <a:buChar char="ü"/>
            </a:pPr>
            <a:r>
              <a:rPr lang="fr-FR" sz="2400" cap="none" dirty="0">
                <a:solidFill>
                  <a:schemeClr val="bg2">
                    <a:lumMod val="50000"/>
                  </a:schemeClr>
                </a:solidFill>
                <a:latin typeface="Calibri" panose="020F0502020204030204" pitchFamily="34" charset="0"/>
                <a:cs typeface="Calibri" panose="020F0502020204030204" pitchFamily="34" charset="0"/>
              </a:rPr>
              <a:t>Phase d’autodiagnostic par l’école ou l’établissement autour d’un ou plusieurs ODD </a:t>
            </a:r>
          </a:p>
          <a:p>
            <a:pPr>
              <a:lnSpc>
                <a:spcPct val="100000"/>
              </a:lnSpc>
              <a:spcBef>
                <a:spcPts val="600"/>
              </a:spcBef>
              <a:buFont typeface="Wingdings" panose="05000000000000000000" pitchFamily="2" charset="2"/>
              <a:buChar char="ü"/>
            </a:pPr>
            <a:r>
              <a:rPr lang="fr-FR" sz="2400" cap="none" dirty="0">
                <a:solidFill>
                  <a:schemeClr val="bg2">
                    <a:lumMod val="50000"/>
                  </a:schemeClr>
                </a:solidFill>
                <a:latin typeface="Calibri" panose="020F0502020204030204" pitchFamily="34" charset="0"/>
                <a:cs typeface="Calibri" panose="020F0502020204030204" pitchFamily="34" charset="0"/>
              </a:rPr>
              <a:t>Mise en place d’un COPIL, réflexion sur les actions à mener, recherche de partenariats</a:t>
            </a:r>
          </a:p>
          <a:p>
            <a:pPr marL="0" indent="0">
              <a:buNone/>
            </a:pPr>
            <a:r>
              <a:rPr lang="fr-FR" sz="2400" b="1" cap="none" dirty="0">
                <a:solidFill>
                  <a:srgbClr val="7030A0"/>
                </a:solidFill>
                <a:latin typeface="Calibri" panose="020F0502020204030204" pitchFamily="34" charset="0"/>
                <a:cs typeface="Calibri" panose="020F0502020204030204" pitchFamily="34" charset="0"/>
              </a:rPr>
              <a:t>2è trimestre </a:t>
            </a:r>
          </a:p>
          <a:p>
            <a:pPr>
              <a:lnSpc>
                <a:spcPct val="110000"/>
              </a:lnSpc>
              <a:spcBef>
                <a:spcPts val="600"/>
              </a:spcBef>
              <a:buFont typeface="Wingdings" panose="05000000000000000000" pitchFamily="2" charset="2"/>
              <a:buChar char="ü"/>
            </a:pPr>
            <a:r>
              <a:rPr lang="fr-FR" sz="2400" cap="none" dirty="0">
                <a:solidFill>
                  <a:schemeClr val="bg2">
                    <a:lumMod val="50000"/>
                  </a:schemeClr>
                </a:solidFill>
                <a:latin typeface="Calibri" panose="020F0502020204030204" pitchFamily="34" charset="0"/>
                <a:cs typeface="Calibri" panose="020F0502020204030204" pitchFamily="34" charset="0"/>
              </a:rPr>
              <a:t>Mise en place des actions</a:t>
            </a:r>
          </a:p>
          <a:p>
            <a:pPr>
              <a:lnSpc>
                <a:spcPct val="110000"/>
              </a:lnSpc>
              <a:spcBef>
                <a:spcPts val="600"/>
              </a:spcBef>
              <a:buFont typeface="Wingdings" panose="05000000000000000000" pitchFamily="2" charset="2"/>
              <a:buChar char="ü"/>
            </a:pPr>
            <a:r>
              <a:rPr lang="fr-FR" sz="2400" cap="none" dirty="0">
                <a:solidFill>
                  <a:schemeClr val="bg2">
                    <a:lumMod val="50000"/>
                  </a:schemeClr>
                </a:solidFill>
                <a:latin typeface="Calibri" panose="020F0502020204030204" pitchFamily="34" charset="0"/>
                <a:cs typeface="Calibri" panose="020F0502020204030204" pitchFamily="34" charset="0"/>
              </a:rPr>
              <a:t>Accompagnement des équipes sur demande</a:t>
            </a:r>
          </a:p>
          <a:p>
            <a:pPr>
              <a:lnSpc>
                <a:spcPct val="110000"/>
              </a:lnSpc>
              <a:spcBef>
                <a:spcPts val="600"/>
              </a:spcBef>
              <a:buFont typeface="Wingdings" panose="05000000000000000000" pitchFamily="2" charset="2"/>
              <a:buChar char="ü"/>
            </a:pPr>
            <a:r>
              <a:rPr lang="fr-FR" sz="2400" cap="none" dirty="0">
                <a:solidFill>
                  <a:schemeClr val="bg2">
                    <a:lumMod val="50000"/>
                  </a:schemeClr>
                </a:solidFill>
                <a:latin typeface="Calibri" panose="020F0502020204030204" pitchFamily="34" charset="0"/>
                <a:cs typeface="Calibri" panose="020F0502020204030204" pitchFamily="34" charset="0"/>
              </a:rPr>
              <a:t>Dépôt des </a:t>
            </a:r>
            <a:r>
              <a:rPr lang="fr-FR" sz="2400" cap="none" dirty="0">
                <a:solidFill>
                  <a:schemeClr val="bg2">
                    <a:lumMod val="50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dossiers</a:t>
            </a:r>
            <a:r>
              <a:rPr lang="fr-FR" sz="2400" cap="none" dirty="0">
                <a:solidFill>
                  <a:schemeClr val="bg2">
                    <a:lumMod val="50000"/>
                  </a:schemeClr>
                </a:solidFill>
                <a:latin typeface="Calibri" panose="020F0502020204030204" pitchFamily="34" charset="0"/>
                <a:cs typeface="Calibri" panose="020F0502020204030204" pitchFamily="34" charset="0"/>
              </a:rPr>
              <a:t> de </a:t>
            </a:r>
            <a:r>
              <a:rPr lang="fr-FR" sz="2400" cap="none" dirty="0">
                <a:solidFill>
                  <a:schemeClr val="bg2">
                    <a:lumMod val="50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xmlns="" val="tx"/>
                    </a:ext>
                  </a:extLst>
                </a:hlinkClick>
              </a:rPr>
              <a:t>candidature</a:t>
            </a:r>
            <a:r>
              <a:rPr lang="fr-FR" sz="2400" cap="none" dirty="0">
                <a:solidFill>
                  <a:schemeClr val="bg2">
                    <a:lumMod val="50000"/>
                  </a:schemeClr>
                </a:solidFill>
                <a:latin typeface="Calibri" panose="020F0502020204030204" pitchFamily="34" charset="0"/>
                <a:cs typeface="Calibri" panose="020F0502020204030204" pitchFamily="34" charset="0"/>
              </a:rPr>
              <a:t> , complétés en ligne ; date limite : les congés de printemps (15 avril 2022)</a:t>
            </a:r>
          </a:p>
          <a:p>
            <a:pPr marL="0" indent="0">
              <a:buNone/>
            </a:pPr>
            <a:r>
              <a:rPr lang="fr-FR" sz="2400" b="1" cap="none" dirty="0">
                <a:solidFill>
                  <a:srgbClr val="7030A0"/>
                </a:solidFill>
                <a:latin typeface="Calibri" panose="020F0502020204030204" pitchFamily="34" charset="0"/>
                <a:cs typeface="Calibri" panose="020F0502020204030204" pitchFamily="34" charset="0"/>
              </a:rPr>
              <a:t>3è trimestre</a:t>
            </a:r>
          </a:p>
          <a:p>
            <a:pPr>
              <a:lnSpc>
                <a:spcPct val="110000"/>
              </a:lnSpc>
              <a:spcBef>
                <a:spcPts val="600"/>
              </a:spcBef>
              <a:buFont typeface="Wingdings" panose="05000000000000000000" pitchFamily="2" charset="2"/>
              <a:buChar char="ü"/>
            </a:pPr>
            <a:r>
              <a:rPr lang="fr-FR" sz="2400" cap="none" dirty="0">
                <a:solidFill>
                  <a:schemeClr val="bg2">
                    <a:lumMod val="50000"/>
                  </a:schemeClr>
                </a:solidFill>
                <a:latin typeface="Calibri" panose="020F0502020204030204" pitchFamily="34" charset="0"/>
                <a:cs typeface="Calibri" panose="020F0502020204030204" pitchFamily="34" charset="0"/>
              </a:rPr>
              <a:t>Étude des dossiers par le comité académique de labellisation</a:t>
            </a:r>
          </a:p>
          <a:p>
            <a:pPr>
              <a:lnSpc>
                <a:spcPct val="110000"/>
              </a:lnSpc>
              <a:spcBef>
                <a:spcPts val="600"/>
              </a:spcBef>
              <a:buFont typeface="Wingdings" panose="05000000000000000000" pitchFamily="2" charset="2"/>
              <a:buChar char="ü"/>
            </a:pPr>
            <a:r>
              <a:rPr lang="fr-FR" sz="2400" cap="none" dirty="0">
                <a:solidFill>
                  <a:schemeClr val="bg2">
                    <a:lumMod val="50000"/>
                  </a:schemeClr>
                </a:solidFill>
                <a:latin typeface="Calibri" panose="020F0502020204030204" pitchFamily="34" charset="0"/>
                <a:cs typeface="Calibri" panose="020F0502020204030204" pitchFamily="34" charset="0"/>
              </a:rPr>
              <a:t>Cérémonie de remise des labels (22 juin 2022)</a:t>
            </a:r>
          </a:p>
          <a:p>
            <a:endParaRPr lang="fr-FR" cap="none" dirty="0">
              <a:latin typeface="Calibri" panose="020F0502020204030204" pitchFamily="34" charset="0"/>
              <a:cs typeface="Calibri" panose="020F0502020204030204" pitchFamily="34" charset="0"/>
            </a:endParaRPr>
          </a:p>
          <a:p>
            <a:endParaRPr lang="fr-FR" cap="none" dirty="0">
              <a:latin typeface="Calibri" panose="020F0502020204030204" pitchFamily="34" charset="0"/>
              <a:cs typeface="Calibri" panose="020F0502020204030204" pitchFamily="34" charset="0"/>
            </a:endParaRPr>
          </a:p>
        </p:txBody>
      </p:sp>
      <p:pic>
        <p:nvPicPr>
          <p:cNvPr id="4" name="Image 3">
            <a:extLst>
              <a:ext uri="{FF2B5EF4-FFF2-40B4-BE49-F238E27FC236}">
                <a16:creationId xmlns:a16="http://schemas.microsoft.com/office/drawing/2014/main" xmlns="" id="{1F6AC34A-D306-4B03-ACAC-E66D8C578AEE}"/>
              </a:ext>
            </a:extLst>
          </p:cNvPr>
          <p:cNvPicPr>
            <a:picLocks noChangeAspect="1"/>
          </p:cNvPicPr>
          <p:nvPr/>
        </p:nvPicPr>
        <p:blipFill>
          <a:blip r:embed="rId5"/>
          <a:stretch>
            <a:fillRect/>
          </a:stretch>
        </p:blipFill>
        <p:spPr>
          <a:xfrm>
            <a:off x="7945257" y="2612096"/>
            <a:ext cx="2996623" cy="1377133"/>
          </a:xfrm>
          <a:prstGeom prst="rect">
            <a:avLst/>
          </a:prstGeom>
        </p:spPr>
      </p:pic>
    </p:spTree>
    <p:extLst>
      <p:ext uri="{BB962C8B-B14F-4D97-AF65-F5344CB8AC3E}">
        <p14:creationId xmlns:p14="http://schemas.microsoft.com/office/powerpoint/2010/main" val="1310183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p:cNvSpPr txBox="1">
            <a:spLocks/>
          </p:cNvSpPr>
          <p:nvPr/>
        </p:nvSpPr>
        <p:spPr>
          <a:xfrm>
            <a:off x="837574" y="245984"/>
            <a:ext cx="10364451" cy="651484"/>
          </a:xfrm>
          <a:prstGeom prst="rect">
            <a:avLst/>
          </a:prstGeom>
        </p:spPr>
        <p:style>
          <a:lnRef idx="0">
            <a:scrgbClr r="0" g="0" b="0"/>
          </a:lnRef>
          <a:fillRef idx="0">
            <a:scrgbClr r="0" g="0" b="0"/>
          </a:fillRef>
          <a:effectRef idx="0">
            <a:scrgbClr r="0" g="0" b="0"/>
          </a:effectRef>
          <a:fontRef idx="minor">
            <a:schemeClr val="accent6"/>
          </a:fontRef>
        </p:style>
        <p:txBody>
          <a:bodyPr/>
          <a:lstStyle>
            <a:lvl1pPr algn="ctr" defTabSz="914400" rtl="0" eaLnBrk="1" latinLnBrk="0" hangingPunct="1">
              <a:lnSpc>
                <a:spcPct val="90000"/>
              </a:lnSpc>
              <a:spcBef>
                <a:spcPct val="0"/>
              </a:spcBef>
              <a:buNone/>
              <a:defRPr sz="3600" kern="1200" cap="all" baseline="0">
                <a:solidFill>
                  <a:schemeClr val="accent6"/>
                </a:solidFill>
                <a:effectLst/>
                <a:latin typeface="+mn-lt"/>
                <a:ea typeface="+mn-ea"/>
                <a:cs typeface="+mn-cs"/>
              </a:defRPr>
            </a:lvl1pPr>
            <a:lvl2pPr>
              <a:defRPr>
                <a:solidFill>
                  <a:schemeClr val="accent6"/>
                </a:solidFill>
                <a:latin typeface="+mn-lt"/>
                <a:ea typeface="+mn-ea"/>
                <a:cs typeface="+mn-cs"/>
              </a:defRPr>
            </a:lvl2pPr>
            <a:lvl3pPr>
              <a:defRPr>
                <a:solidFill>
                  <a:schemeClr val="accent6"/>
                </a:solidFill>
                <a:latin typeface="+mn-lt"/>
                <a:ea typeface="+mn-ea"/>
                <a:cs typeface="+mn-cs"/>
              </a:defRPr>
            </a:lvl3pPr>
            <a:lvl4pPr>
              <a:defRPr>
                <a:solidFill>
                  <a:schemeClr val="accent6"/>
                </a:solidFill>
                <a:latin typeface="+mn-lt"/>
                <a:ea typeface="+mn-ea"/>
                <a:cs typeface="+mn-cs"/>
              </a:defRPr>
            </a:lvl4pPr>
            <a:lvl5pPr>
              <a:defRPr>
                <a:solidFill>
                  <a:schemeClr val="accent6"/>
                </a:solidFill>
                <a:latin typeface="+mn-lt"/>
                <a:ea typeface="+mn-ea"/>
                <a:cs typeface="+mn-cs"/>
              </a:defRPr>
            </a:lvl5pPr>
            <a:lvl6pPr>
              <a:defRPr>
                <a:solidFill>
                  <a:schemeClr val="accent6"/>
                </a:solidFill>
                <a:latin typeface="+mn-lt"/>
                <a:ea typeface="+mn-ea"/>
                <a:cs typeface="+mn-cs"/>
              </a:defRPr>
            </a:lvl6pPr>
            <a:lvl7pPr>
              <a:defRPr>
                <a:solidFill>
                  <a:schemeClr val="accent6"/>
                </a:solidFill>
                <a:latin typeface="+mn-lt"/>
                <a:ea typeface="+mn-ea"/>
                <a:cs typeface="+mn-cs"/>
              </a:defRPr>
            </a:lvl7pPr>
            <a:lvl8pPr>
              <a:defRPr>
                <a:solidFill>
                  <a:schemeClr val="accent6"/>
                </a:solidFill>
                <a:latin typeface="+mn-lt"/>
                <a:ea typeface="+mn-ea"/>
                <a:cs typeface="+mn-cs"/>
              </a:defRPr>
            </a:lvl8pPr>
            <a:lvl9pPr>
              <a:defRPr>
                <a:solidFill>
                  <a:schemeClr val="accent6"/>
                </a:solidFill>
                <a:latin typeface="+mn-lt"/>
                <a:ea typeface="+mn-ea"/>
                <a:cs typeface="+mn-cs"/>
              </a:defRPr>
            </a:lvl9pPr>
          </a:lstStyle>
          <a:p>
            <a:r>
              <a:rPr lang="fr-FR" sz="3200" cap="none" dirty="0"/>
              <a:t>Quelques exemples d’actions</a:t>
            </a:r>
          </a:p>
        </p:txBody>
      </p:sp>
      <p:pic>
        <p:nvPicPr>
          <p:cNvPr id="4" name="Image 3">
            <a:extLst>
              <a:ext uri="{FF2B5EF4-FFF2-40B4-BE49-F238E27FC236}">
                <a16:creationId xmlns:a16="http://schemas.microsoft.com/office/drawing/2014/main" xmlns="" id="{1ECA3429-C59C-4F94-913A-C521EDB0D525}"/>
              </a:ext>
            </a:extLst>
          </p:cNvPr>
          <p:cNvPicPr>
            <a:picLocks noChangeAspect="1"/>
          </p:cNvPicPr>
          <p:nvPr/>
        </p:nvPicPr>
        <p:blipFill>
          <a:blip r:embed="rId4"/>
          <a:stretch>
            <a:fillRect/>
          </a:stretch>
        </p:blipFill>
        <p:spPr>
          <a:xfrm>
            <a:off x="1051698" y="917230"/>
            <a:ext cx="2932430" cy="2511770"/>
          </a:xfrm>
          <a:prstGeom prst="rect">
            <a:avLst/>
          </a:prstGeom>
        </p:spPr>
      </p:pic>
      <p:graphicFrame>
        <p:nvGraphicFramePr>
          <p:cNvPr id="5" name="Objet 4">
            <a:extLst>
              <a:ext uri="{FF2B5EF4-FFF2-40B4-BE49-F238E27FC236}">
                <a16:creationId xmlns:a16="http://schemas.microsoft.com/office/drawing/2014/main" xmlns="" id="{25841104-CC3E-4E5B-9B8A-492A594AE22E}"/>
              </a:ext>
            </a:extLst>
          </p:cNvPr>
          <p:cNvGraphicFramePr>
            <a:graphicFrameLocks noChangeAspect="1"/>
          </p:cNvGraphicFramePr>
          <p:nvPr>
            <p:extLst>
              <p:ext uri="{D42A27DB-BD31-4B8C-83A1-F6EECF244321}">
                <p14:modId xmlns:p14="http://schemas.microsoft.com/office/powerpoint/2010/main" val="2626127534"/>
              </p:ext>
            </p:extLst>
          </p:nvPr>
        </p:nvGraphicFramePr>
        <p:xfrm>
          <a:off x="446626" y="3786358"/>
          <a:ext cx="3998662" cy="2825658"/>
        </p:xfrm>
        <a:graphic>
          <a:graphicData uri="http://schemas.openxmlformats.org/presentationml/2006/ole">
            <mc:AlternateContent xmlns:mc="http://schemas.openxmlformats.org/markup-compatibility/2006">
              <mc:Choice xmlns:v="urn:schemas-microsoft-com:vml" Requires="v">
                <p:oleObj spid="_x0000_s1036" name="Acrobat Document" r:id="rId5" imgW="8019941" imgH="5666935" progId="AcroExch.Document.DC">
                  <p:embed/>
                </p:oleObj>
              </mc:Choice>
              <mc:Fallback>
                <p:oleObj name="Acrobat Document" r:id="rId5" imgW="8019941" imgH="5666935" progId="AcroExch.Document.DC">
                  <p:embed/>
                  <p:pic>
                    <p:nvPicPr>
                      <p:cNvPr id="0" name=""/>
                      <p:cNvPicPr/>
                      <p:nvPr/>
                    </p:nvPicPr>
                    <p:blipFill>
                      <a:blip r:embed="rId6"/>
                      <a:stretch>
                        <a:fillRect/>
                      </a:stretch>
                    </p:blipFill>
                    <p:spPr>
                      <a:xfrm>
                        <a:off x="446626" y="3786358"/>
                        <a:ext cx="3998662" cy="2825658"/>
                      </a:xfrm>
                      <a:prstGeom prst="rect">
                        <a:avLst/>
                      </a:prstGeom>
                    </p:spPr>
                  </p:pic>
                </p:oleObj>
              </mc:Fallback>
            </mc:AlternateContent>
          </a:graphicData>
        </a:graphic>
      </p:graphicFrame>
      <p:pic>
        <p:nvPicPr>
          <p:cNvPr id="6" name="Image 5">
            <a:extLst>
              <a:ext uri="{FF2B5EF4-FFF2-40B4-BE49-F238E27FC236}">
                <a16:creationId xmlns:a16="http://schemas.microsoft.com/office/drawing/2014/main" xmlns="" id="{C750F2D9-5BB6-4A3C-996B-6CBECDAEABF2}"/>
              </a:ext>
            </a:extLst>
          </p:cNvPr>
          <p:cNvPicPr>
            <a:picLocks noChangeAspect="1"/>
          </p:cNvPicPr>
          <p:nvPr/>
        </p:nvPicPr>
        <p:blipFill>
          <a:blip r:embed="rId7"/>
          <a:stretch>
            <a:fillRect/>
          </a:stretch>
        </p:blipFill>
        <p:spPr>
          <a:xfrm>
            <a:off x="8235177" y="897468"/>
            <a:ext cx="2905125" cy="3152775"/>
          </a:xfrm>
          <a:prstGeom prst="rect">
            <a:avLst/>
          </a:prstGeom>
        </p:spPr>
      </p:pic>
      <p:pic>
        <p:nvPicPr>
          <p:cNvPr id="9" name="Image 8">
            <a:extLst>
              <a:ext uri="{FF2B5EF4-FFF2-40B4-BE49-F238E27FC236}">
                <a16:creationId xmlns:a16="http://schemas.microsoft.com/office/drawing/2014/main" xmlns="" id="{DAE30D1E-2D44-4211-A7D9-D753DF9B0F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2721" y="1607660"/>
            <a:ext cx="2559970" cy="4357396"/>
          </a:xfrm>
          <a:prstGeom prst="rect">
            <a:avLst/>
          </a:prstGeom>
        </p:spPr>
      </p:pic>
      <p:pic>
        <p:nvPicPr>
          <p:cNvPr id="11" name="Image 10">
            <a:extLst>
              <a:ext uri="{FF2B5EF4-FFF2-40B4-BE49-F238E27FC236}">
                <a16:creationId xmlns:a16="http://schemas.microsoft.com/office/drawing/2014/main" xmlns="" id="{9DE144B5-3901-4712-87C9-E0EAB0AC34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80124" y="4259454"/>
            <a:ext cx="3136749" cy="2352562"/>
          </a:xfrm>
          <a:prstGeom prst="rect">
            <a:avLst/>
          </a:prstGeom>
        </p:spPr>
      </p:pic>
    </p:spTree>
    <p:extLst>
      <p:ext uri="{BB962C8B-B14F-4D97-AF65-F5344CB8AC3E}">
        <p14:creationId xmlns:p14="http://schemas.microsoft.com/office/powerpoint/2010/main" val="342966773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992</TotalTime>
  <Words>814</Words>
  <Application>Microsoft Office PowerPoint</Application>
  <PresentationFormat>Grand écran</PresentationFormat>
  <Paragraphs>92</Paragraphs>
  <Slides>12</Slides>
  <Notes>9</Notes>
  <HiddenSlides>0</HiddenSlides>
  <MMClips>0</MMClips>
  <ScaleCrop>false</ScaleCrop>
  <HeadingPairs>
    <vt:vector size="8" baseType="variant">
      <vt:variant>
        <vt:lpstr>Polices utilisées</vt:lpstr>
      </vt:variant>
      <vt:variant>
        <vt:i4>6</vt:i4>
      </vt:variant>
      <vt:variant>
        <vt:lpstr>Thème</vt:lpstr>
      </vt:variant>
      <vt:variant>
        <vt:i4>1</vt:i4>
      </vt:variant>
      <vt:variant>
        <vt:lpstr>Serveurs OLE incorporés</vt:lpstr>
      </vt:variant>
      <vt:variant>
        <vt:i4>1</vt:i4>
      </vt:variant>
      <vt:variant>
        <vt:lpstr>Titres des diapositives</vt:lpstr>
      </vt:variant>
      <vt:variant>
        <vt:i4>12</vt:i4>
      </vt:variant>
    </vt:vector>
  </HeadingPairs>
  <TitlesOfParts>
    <vt:vector size="20" baseType="lpstr">
      <vt:lpstr>Arial</vt:lpstr>
      <vt:lpstr>Calibri</vt:lpstr>
      <vt:lpstr>Calibri Light</vt:lpstr>
      <vt:lpstr>Courier New</vt:lpstr>
      <vt:lpstr>Symbol</vt:lpstr>
      <vt:lpstr>Wingdings</vt:lpstr>
      <vt:lpstr>Thème Office</vt:lpstr>
      <vt:lpstr>Acrobat Document</vt:lpstr>
      <vt:lpstr>Présentation PowerPoint</vt:lpstr>
      <vt:lpstr>La labellisation école, établissement en démarche de développement durable (E3D)</vt:lpstr>
      <vt:lpstr>Présentation PowerPoint</vt:lpstr>
      <vt:lpstr>….axée sur les ODD et l’agenda 2030</vt:lpstr>
      <vt:lpstr>Présentation PowerPoint</vt:lpstr>
      <vt:lpstr>Le label E3D : une attribution cadrée </vt:lpstr>
      <vt:lpstr>Les niveaux de labellisation</vt:lpstr>
      <vt:lpstr>Le calendrier du label E3D</vt:lpstr>
      <vt:lpstr>Présentation PowerPoint</vt:lpstr>
      <vt:lpstr>Présentation PowerPoint</vt:lpstr>
      <vt:lpstr>Vos interlocutrices - accompagnatrices </vt:lpstr>
      <vt:lpstr>Merci pour votre attention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Josiane Levy</dc:creator>
  <cp:lastModifiedBy>barbey</cp:lastModifiedBy>
  <cp:revision>12</cp:revision>
  <dcterms:created xsi:type="dcterms:W3CDTF">2022-02-09T08:52:26Z</dcterms:created>
  <dcterms:modified xsi:type="dcterms:W3CDTF">2023-10-20T06:38:57Z</dcterms:modified>
</cp:coreProperties>
</file>