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1" r:id="rId3"/>
    <p:sldId id="307" r:id="rId4"/>
    <p:sldId id="305" r:id="rId5"/>
    <p:sldId id="288" r:id="rId6"/>
    <p:sldId id="291" r:id="rId7"/>
    <p:sldId id="273" r:id="rId8"/>
    <p:sldId id="306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FF66"/>
    <a:srgbClr val="FF00FF"/>
    <a:srgbClr val="FF5050"/>
    <a:srgbClr val="FFFF99"/>
    <a:srgbClr val="66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>
        <p:scale>
          <a:sx n="100" d="100"/>
          <a:sy n="100" d="100"/>
        </p:scale>
        <p:origin x="-25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488D-9120-465A-A88D-7BB934E8E343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1F557-BD18-4635-88BE-161A71B563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01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429750" indent="-220886" defTabSz="43410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871523" indent="-220886" defTabSz="43410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313295" indent="-220886" defTabSz="43410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755069" indent="-220886" defTabSz="43410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99472" algn="l"/>
                <a:tab pos="1398948" algn="l"/>
                <a:tab pos="2098420" algn="l"/>
                <a:tab pos="2797893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5F5EFE8-B2BC-4930-8F3B-FEE739AAEF5F}" type="slidenum">
              <a:rPr lang="fr-FR" altLang="fr-FR" smtClean="0">
                <a:solidFill>
                  <a:srgbClr val="000000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fr-FR" altLang="fr-FR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3" y="4343233"/>
            <a:ext cx="5485537" cy="4115139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17044" anchor="ctr"/>
          <a:lstStyle/>
          <a:p>
            <a:endParaRPr lang="fr-FR" sz="1300" dirty="0"/>
          </a:p>
          <a:p>
            <a:pPr marL="208615" indent="-207082">
              <a:lnSpc>
                <a:spcPct val="93000"/>
              </a:lnSpc>
              <a:spcBef>
                <a:spcPct val="0"/>
              </a:spcBef>
              <a:tabLst>
                <a:tab pos="699472" algn="l"/>
                <a:tab pos="1398948" algn="l"/>
                <a:tab pos="2098420" algn="l"/>
                <a:tab pos="2797893" algn="l"/>
                <a:tab pos="3497369" algn="l"/>
                <a:tab pos="4196843" algn="l"/>
                <a:tab pos="4896315" algn="l"/>
                <a:tab pos="5595789" algn="l"/>
              </a:tabLst>
            </a:pPr>
            <a:endParaRPr lang="fr-FR" altLang="fr-FR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0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52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712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16/01/2018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1BC3-7929-416C-921D-685524480833}" type="slidenum">
              <a:rPr lang="fr-FR" altLang="fr-FR"/>
              <a:pPr>
                <a:defRPr/>
              </a:pPr>
              <a:t>‹N°›</a:t>
            </a:fld>
            <a:fld id="{EF2368B3-4A30-4122-9ABF-AAC36BB9947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3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2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39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53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134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5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7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972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34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A6D4D-8AC0-49C6-AD50-92A6559CF59F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0CCF-C910-453E-8612-C6112F184B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15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9" Type="http://schemas.openxmlformats.org/officeDocument/2006/relationships/image" Target="../media/image47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34" Type="http://schemas.openxmlformats.org/officeDocument/2006/relationships/image" Target="../media/image42.jpe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jpeg"/><Relationship Id="rId2" Type="http://schemas.openxmlformats.org/officeDocument/2006/relationships/image" Target="../media/image7.jpg"/><Relationship Id="rId16" Type="http://schemas.openxmlformats.org/officeDocument/2006/relationships/image" Target="../media/image24.jp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41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jpeg"/><Relationship Id="rId32" Type="http://schemas.openxmlformats.org/officeDocument/2006/relationships/image" Target="../media/image40.jpeg"/><Relationship Id="rId37" Type="http://schemas.openxmlformats.org/officeDocument/2006/relationships/image" Target="../media/image45.jpeg"/><Relationship Id="rId40" Type="http://schemas.openxmlformats.org/officeDocument/2006/relationships/image" Target="../media/image48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g"/><Relationship Id="rId28" Type="http://schemas.openxmlformats.org/officeDocument/2006/relationships/image" Target="../media/image36.jpg"/><Relationship Id="rId36" Type="http://schemas.openxmlformats.org/officeDocument/2006/relationships/image" Target="../media/image44.jpg"/><Relationship Id="rId10" Type="http://schemas.openxmlformats.org/officeDocument/2006/relationships/image" Target="../media/image18.gif"/><Relationship Id="rId19" Type="http://schemas.openxmlformats.org/officeDocument/2006/relationships/image" Target="../media/image27.jpeg"/><Relationship Id="rId31" Type="http://schemas.openxmlformats.org/officeDocument/2006/relationships/image" Target="../media/image39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g"/><Relationship Id="rId27" Type="http://schemas.openxmlformats.org/officeDocument/2006/relationships/image" Target="../media/image35.jpeg"/><Relationship Id="rId30" Type="http://schemas.openxmlformats.org/officeDocument/2006/relationships/image" Target="../media/image38.png"/><Relationship Id="rId35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vevillecyclable.org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6" y="576000"/>
            <a:ext cx="8776289" cy="5904000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046822"/>
            <a:ext cx="2160000" cy="21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68" y="2046822"/>
            <a:ext cx="2160000" cy="216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4242822"/>
            <a:ext cx="2160000" cy="216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4242822"/>
            <a:ext cx="2160000" cy="216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0" y="4242822"/>
            <a:ext cx="2160000" cy="2160000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8840"/>
            <a:ext cx="4655224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"/>
          <p:cNvSpPr txBox="1">
            <a:spLocks noChangeArrowheads="1"/>
          </p:cNvSpPr>
          <p:nvPr/>
        </p:nvSpPr>
        <p:spPr bwMode="auto">
          <a:xfrm>
            <a:off x="251520" y="3140968"/>
            <a:ext cx="8640960" cy="3600400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fr-FR" sz="24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fr-FR" sz="28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Agir sur l'organisation des transports dans le bassin de Brive</a:t>
            </a:r>
            <a:r>
              <a:rPr lang="fr-FR" sz="28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lvl="0"/>
            <a:endParaRPr lang="fr-FR" sz="2000" b="1" dirty="0" smtClean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q"/>
            </a:pPr>
            <a:r>
              <a:rPr lang="fr-FR" sz="2800" b="1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Prôner </a:t>
            </a:r>
            <a:r>
              <a:rPr lang="fr-FR" sz="2800" b="1" dirty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un partage harmonieux de la rue entre tous les usagers et notamment faciliter, sécuriser, et développer la circulation des cyclistes</a:t>
            </a:r>
            <a:r>
              <a:rPr lang="fr-FR" sz="2800" b="1" dirty="0" smtClean="0">
                <a:ln>
                  <a:solidFill>
                    <a:srgbClr val="C00000"/>
                  </a:solidFill>
                </a:ln>
                <a:solidFill>
                  <a:schemeClr val="accent1"/>
                </a:solidFill>
                <a:latin typeface="Arial Black" panose="020B0A04020102020204" pitchFamily="34" charset="0"/>
              </a:rPr>
              <a:t>.</a:t>
            </a:r>
            <a:endParaRPr lang="fr-FR" sz="2400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00" y="116632"/>
            <a:ext cx="6660000" cy="20601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000" y="2276872"/>
            <a:ext cx="86400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400" b="1" i="1" dirty="0" smtClean="0">
                <a:ln w="28575">
                  <a:solidFill>
                    <a:srgbClr val="C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STATUTS</a:t>
            </a:r>
            <a:endParaRPr lang="fr-FR" altLang="fr-FR" sz="4400" b="1" i="1" kern="0" dirty="0">
              <a:ln w="28575">
                <a:solidFill>
                  <a:srgbClr val="C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913"/>
            <a:ext cx="1163845" cy="3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332000"/>
            <a:ext cx="7200000" cy="5400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2400" y="1332000"/>
            <a:ext cx="7200000" cy="5400000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80000" y="1800000"/>
            <a:ext cx="7920000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Pas de voie carrossable 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  <a:sym typeface="Wingdings 3"/>
              </a:rPr>
              <a:t> Aucune possibilité d’accès</a:t>
            </a:r>
            <a:endParaRPr lang="fr-FR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000" y="2448000"/>
            <a:ext cx="7920000" cy="5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Fonction de la Densité de Circulation</a:t>
            </a:r>
          </a:p>
          <a:p>
            <a:pPr algn="ctr"/>
            <a:r>
              <a:rPr lang="fr-FR" sz="9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(+ Panneaux Indicateurs &amp; Jalonnements Directionnels)</a:t>
            </a:r>
            <a:endParaRPr lang="fr-FR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0000" y="3096000"/>
            <a:ext cx="8784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Un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Réseau performant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, doit être conçu et réalisé de telle sorte que l’on puisse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recommander en toute quiétude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d’y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circuler à vélo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  <a:endParaRPr lang="fr-FR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80000" y="1152000"/>
            <a:ext cx="6660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anose="020B0A04020102020204" pitchFamily="34" charset="0"/>
              </a:rPr>
              <a:t>RÉSEAU BIEN MAILLÉ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1764000" y="98913"/>
            <a:ext cx="6840000" cy="82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/>
            <a:r>
              <a:rPr lang="fr-FR" dirty="0" smtClean="0">
                <a:latin typeface="Bodoni MT Black" panose="02070A03080606020203" pitchFamily="18" charset="0"/>
              </a:rPr>
              <a:t>TOUS LES MODES DE DÉPLACEMENT</a:t>
            </a:r>
          </a:p>
          <a:p>
            <a:pPr algn="ctr"/>
            <a:r>
              <a:rPr lang="fr-FR" dirty="0" smtClean="0">
                <a:latin typeface="Bodoni MT Black" panose="02070A03080606020203" pitchFamily="18" charset="0"/>
              </a:rPr>
              <a:t>ONT QUATRE COMPOSANTES</a:t>
            </a:r>
            <a:endParaRPr lang="fr-FR" dirty="0">
              <a:latin typeface="Bodoni MT Black" panose="02070A03080606020203" pitchFamily="18" charset="0"/>
            </a:endParaRPr>
          </a:p>
          <a:p>
            <a:pPr algn="ctr"/>
            <a:r>
              <a:rPr lang="fr-FR" sz="800" b="1" dirty="0">
                <a:latin typeface="Bodoni MT Black" panose="02070A03080606020203" pitchFamily="18" charset="0"/>
                <a:cs typeface="Arial" panose="020B0604020202020204" pitchFamily="34" charset="0"/>
              </a:rPr>
              <a:t>Frédéric </a:t>
            </a:r>
            <a:r>
              <a:rPr lang="fr-FR" sz="800" b="1" dirty="0" err="1">
                <a:latin typeface="Bodoni MT Black" panose="02070A03080606020203" pitchFamily="18" charset="0"/>
                <a:cs typeface="Arial" panose="020B0604020202020204" pitchFamily="34" charset="0"/>
              </a:rPr>
              <a:t>Héran</a:t>
            </a:r>
            <a:r>
              <a:rPr lang="fr-FR" sz="800" b="1" dirty="0">
                <a:latin typeface="Bodoni MT Black" panose="02070A03080606020203" pitchFamily="18" charset="0"/>
                <a:cs typeface="Arial" panose="020B0604020202020204" pitchFamily="34" charset="0"/>
              </a:rPr>
              <a:t> : « Une analyse structurelle des Systèmes Modaux »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0000" y="4608000"/>
            <a:ext cx="8784000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Être sûr de toujours pouvoir aller d’un point à un autre</a:t>
            </a:r>
            <a:endParaRPr lang="fr-FR" sz="9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000" y="5256000"/>
            <a:ext cx="8784000" cy="5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Pouvoir :    Acheter     –     Louer     –     Réparer     –     Protéger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0000" y="3960000"/>
            <a:ext cx="6660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anose="020B0A04020102020204" pitchFamily="34" charset="0"/>
              </a:rPr>
              <a:t>MODE FIABLE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0000" y="5904000"/>
            <a:ext cx="8784000" cy="72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                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Aides </a:t>
            </a:r>
            <a:r>
              <a:rPr lang="fr-FR" sz="1600" dirty="0">
                <a:solidFill>
                  <a:srgbClr val="0000FF"/>
                </a:solidFill>
                <a:latin typeface="Arial Black" panose="020B0A04020102020204" pitchFamily="34" charset="0"/>
              </a:rPr>
              <a:t>éventuelles 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               Vélocistes </a:t>
            </a:r>
            <a:r>
              <a:rPr lang="fr-FR" sz="1600" dirty="0">
                <a:solidFill>
                  <a:srgbClr val="0000FF"/>
                </a:solidFill>
                <a:latin typeface="Arial Black" panose="020B0A04020102020204" pitchFamily="34" charset="0"/>
              </a:rPr>
              <a:t>– Associations</a:t>
            </a:r>
            <a:endParaRPr lang="fr-FR" sz="1600" dirty="0" smtClean="0">
              <a:solidFill>
                <a:srgbClr val="0000FF"/>
              </a:solidFill>
              <a:latin typeface="Arial Black" panose="020B0A04020102020204" pitchFamily="34" charset="0"/>
            </a:endParaRPr>
          </a:p>
          <a:p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                                                 Action Agglo                             Abris - Arceaux                                                                </a:t>
            </a:r>
            <a:endParaRPr lang="fr-FR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592000" y="5661056"/>
            <a:ext cx="0" cy="324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6084000" y="5661056"/>
            <a:ext cx="0" cy="324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283968" y="5661056"/>
            <a:ext cx="0" cy="540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7920000" y="5661056"/>
            <a:ext cx="0" cy="540000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0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913"/>
            <a:ext cx="1163845" cy="36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440000"/>
            <a:ext cx="7200000" cy="5400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2000" y="1368000"/>
            <a:ext cx="7200000" cy="54000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"/>
          <p:cNvSpPr txBox="1">
            <a:spLocks noChangeArrowheads="1"/>
          </p:cNvSpPr>
          <p:nvPr/>
        </p:nvSpPr>
        <p:spPr bwMode="auto">
          <a:xfrm>
            <a:off x="1764000" y="98913"/>
            <a:ext cx="6840000" cy="82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/>
            <a:r>
              <a:rPr lang="fr-FR" dirty="0" smtClean="0">
                <a:latin typeface="Bodoni MT Black" panose="02070A03080606020203" pitchFamily="18" charset="0"/>
              </a:rPr>
              <a:t>TOUS LES MODES DE DÉPLACEMENT</a:t>
            </a:r>
          </a:p>
          <a:p>
            <a:pPr algn="ctr"/>
            <a:r>
              <a:rPr lang="fr-FR" dirty="0" smtClean="0">
                <a:latin typeface="Bodoni MT Black" panose="02070A03080606020203" pitchFamily="18" charset="0"/>
              </a:rPr>
              <a:t>ONT QUATRE COMPOSANTES</a:t>
            </a:r>
            <a:endParaRPr lang="fr-FR" dirty="0">
              <a:latin typeface="Bodoni MT Black" panose="02070A03080606020203" pitchFamily="18" charset="0"/>
            </a:endParaRPr>
          </a:p>
          <a:p>
            <a:pPr algn="ctr"/>
            <a:r>
              <a:rPr lang="fr-FR" sz="800" b="1" dirty="0">
                <a:latin typeface="Bodoni MT Black" panose="02070A03080606020203" pitchFamily="18" charset="0"/>
                <a:cs typeface="Arial" panose="020B0604020202020204" pitchFamily="34" charset="0"/>
              </a:rPr>
              <a:t>Frédéric </a:t>
            </a:r>
            <a:r>
              <a:rPr lang="fr-FR" sz="800" b="1" dirty="0" err="1">
                <a:latin typeface="Bodoni MT Black" panose="02070A03080606020203" pitchFamily="18" charset="0"/>
                <a:cs typeface="Arial" panose="020B0604020202020204" pitchFamily="34" charset="0"/>
              </a:rPr>
              <a:t>Héran</a:t>
            </a:r>
            <a:r>
              <a:rPr lang="fr-FR" sz="800" b="1" dirty="0">
                <a:latin typeface="Bodoni MT Black" panose="02070A03080606020203" pitchFamily="18" charset="0"/>
                <a:cs typeface="Arial" panose="020B0604020202020204" pitchFamily="34" charset="0"/>
              </a:rPr>
              <a:t> : « Une analyse structurelle des Systèmes Modaux »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0000" y="4140000"/>
            <a:ext cx="6660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anose="020B0A04020102020204" pitchFamily="34" charset="0"/>
              </a:rPr>
              <a:t>UTILISATEUR COMPÉTENT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0000" y="4788000"/>
            <a:ext cx="7920000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E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nthousiaste       </a:t>
            </a:r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espectueux       </a:t>
            </a:r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R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igoureux       </a:t>
            </a:r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P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erformant</a:t>
            </a:r>
          </a:p>
          <a:p>
            <a:r>
              <a:rPr lang="fr-FR" sz="900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		      (Usagers – Règles – Installations)</a:t>
            </a:r>
            <a:endParaRPr lang="fr-FR" sz="9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000" y="5436000"/>
            <a:ext cx="7920000" cy="5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Savoir Faire – Savoir Être</a:t>
            </a:r>
            <a:endParaRPr lang="fr-FR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0000" y="6084000"/>
            <a:ext cx="8784000" cy="576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Le vélo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n’est pas un JOUET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Il doit être l’utilisé comme un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VÉHICULE circulant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dans l’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ESPACE PUBLIC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  <a:endParaRPr lang="fr-FR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80000" y="1152000"/>
            <a:ext cx="6660000" cy="57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Arial Black" panose="020B0A04020102020204" pitchFamily="34" charset="0"/>
              </a:rPr>
              <a:t>RÈGLES COMMUNES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0392" y="1800000"/>
            <a:ext cx="7920000" cy="57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</a:rPr>
              <a:t>Pas de Règles </a:t>
            </a:r>
            <a:r>
              <a:rPr lang="fr-FR" dirty="0" smtClean="0">
                <a:solidFill>
                  <a:srgbClr val="006600"/>
                </a:solidFill>
                <a:latin typeface="Arial Black" panose="020B0A04020102020204" pitchFamily="34" charset="0"/>
                <a:sym typeface="Wingdings 3"/>
              </a:rPr>
              <a:t> Anarchie &amp; Accidents</a:t>
            </a:r>
            <a:endParaRPr lang="fr-FR" sz="900" dirty="0">
              <a:solidFill>
                <a:srgbClr val="0066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0000" y="2448000"/>
            <a:ext cx="7920000" cy="576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Code de la Route – Signalisation – Marquages</a:t>
            </a:r>
            <a:endParaRPr lang="fr-FR" sz="9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0000" y="3096000"/>
            <a:ext cx="8784000" cy="82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Le vélo est un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VÉHICULE à part entière 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qui est certes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Protégé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mais aussi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Obligé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par les Règles de Circulation que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TOUS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les véhicules doivent de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RESPECTER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 d’une manière </a:t>
            </a:r>
            <a:r>
              <a:rPr lang="fr-FR" sz="1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INCONDITIONNELLE</a:t>
            </a:r>
            <a:r>
              <a:rPr lang="fr-FR" sz="1600" dirty="0" smtClean="0">
                <a:solidFill>
                  <a:srgbClr val="0000FF"/>
                </a:solidFill>
                <a:latin typeface="Arial Black" panose="020B0A04020102020204" pitchFamily="34" charset="0"/>
              </a:rPr>
              <a:t>.</a:t>
            </a:r>
            <a:endParaRPr lang="fr-FR" sz="16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5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1558613" y="188913"/>
            <a:ext cx="7189851" cy="575791"/>
          </a:xfrm>
          <a:prstGeom prst="rect">
            <a:avLst/>
          </a:prstGeom>
          <a:solidFill>
            <a:srgbClr val="33CC33"/>
          </a:solidFill>
          <a:ln w="28575">
            <a:solidFill>
              <a:srgbClr val="C00000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3200" b="1" dirty="0" smtClean="0">
                <a:latin typeface="Bodoni MT Black" panose="02070A03080606020203" pitchFamily="18" charset="0"/>
              </a:rPr>
              <a:t>BRIVE VILLE CYCLABLE</a:t>
            </a:r>
            <a:endParaRPr lang="fr-FR" altLang="fr-FR" sz="3200" kern="0" dirty="0">
              <a:latin typeface="Bodoni MT Black" panose="02070A03080606020203" pitchFamily="18" charset="0"/>
            </a:endParaRPr>
          </a:p>
        </p:txBody>
      </p:sp>
      <p:pic>
        <p:nvPicPr>
          <p:cNvPr id="5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188680"/>
            <a:ext cx="1163844" cy="36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Connecteur droit 6"/>
          <p:cNvCxnSpPr/>
          <p:nvPr/>
        </p:nvCxnSpPr>
        <p:spPr>
          <a:xfrm>
            <a:off x="4572000" y="1268760"/>
            <a:ext cx="0" cy="55446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644000" y="900000"/>
            <a:ext cx="4356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CIRCULATION URBAINE</a:t>
            </a:r>
            <a:endParaRPr lang="fr-FR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44000" y="900000"/>
            <a:ext cx="4356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AMÉNAGEMENTS CYCLABLES</a:t>
            </a:r>
            <a:endParaRPr lang="fr-FR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4716000" y="1440000"/>
            <a:ext cx="4240098" cy="2456033"/>
            <a:chOff x="181524" y="864000"/>
            <a:chExt cx="8839528" cy="4435522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288" y="3139522"/>
              <a:ext cx="2160001" cy="2160000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2236" y="3139522"/>
              <a:ext cx="2160001" cy="2160000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762" y="864000"/>
              <a:ext cx="2160001" cy="2160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524" y="864000"/>
              <a:ext cx="2160001" cy="2160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051" y="864000"/>
              <a:ext cx="2160001" cy="2160000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18" y="4176000"/>
            <a:ext cx="425270" cy="44390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0" y="4176000"/>
            <a:ext cx="425270" cy="44390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736" y="4176000"/>
            <a:ext cx="483390" cy="44390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372" y="4176000"/>
            <a:ext cx="425270" cy="44390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778" y="4176000"/>
            <a:ext cx="425270" cy="44390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817" y="5001480"/>
            <a:ext cx="464779" cy="44390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43" y="5001480"/>
            <a:ext cx="464732" cy="44390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439" y="5001480"/>
            <a:ext cx="461984" cy="44390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725" y="5001870"/>
            <a:ext cx="462250" cy="44390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909" y="5001480"/>
            <a:ext cx="426694" cy="44390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10" y="5001480"/>
            <a:ext cx="419677" cy="443909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840" y="5040000"/>
            <a:ext cx="425270" cy="443909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4176000"/>
            <a:ext cx="373890" cy="532691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4176000"/>
            <a:ext cx="425270" cy="443909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00" y="5040000"/>
            <a:ext cx="484808" cy="443909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0" y="4176000"/>
            <a:ext cx="425270" cy="443909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4" y="4406126"/>
            <a:ext cx="1738144" cy="1440000"/>
          </a:xfrm>
          <a:prstGeom prst="rect">
            <a:avLst/>
          </a:prstGeom>
        </p:spPr>
      </p:pic>
      <p:sp>
        <p:nvSpPr>
          <p:cNvPr id="6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47984" y="5342126"/>
            <a:ext cx="2880000" cy="288000"/>
          </a:xfr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lIns="90000" tIns="83808" rIns="90000" bIns="45000" anchor="ctr">
            <a:noAutofit/>
          </a:bodyPr>
          <a:lstStyle/>
          <a:p>
            <a:pPr algn="ctr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fr-FR" sz="1400" dirty="0" smtClean="0">
                <a:latin typeface="Arial Black" panose="020B0A04020102020204" pitchFamily="34" charset="0"/>
              </a:rPr>
              <a:t>Circulation Mixte</a:t>
            </a:r>
            <a:endParaRPr lang="fr-FR" altLang="fr-FR" sz="1400" dirty="0" smtClean="0">
              <a:latin typeface="Arial" charset="0"/>
            </a:endParaRPr>
          </a:p>
        </p:txBody>
      </p:sp>
      <p:sp>
        <p:nvSpPr>
          <p:cNvPr id="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47984" y="4946126"/>
            <a:ext cx="2880000" cy="288000"/>
          </a:xfrm>
          <a:solidFill>
            <a:srgbClr val="FF5050"/>
          </a:solidFill>
          <a:ln w="19050">
            <a:solidFill>
              <a:schemeClr val="tx1"/>
            </a:solidFill>
          </a:ln>
        </p:spPr>
        <p:txBody>
          <a:bodyPr lIns="90000" tIns="83808" rIns="90000" bIns="45000" anchor="ctr">
            <a:noAutofit/>
          </a:bodyPr>
          <a:lstStyle/>
          <a:p>
            <a:pPr algn="ctr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fr-FR" sz="1400" dirty="0" smtClean="0">
                <a:latin typeface="Arial Black" panose="020B0A04020102020204" pitchFamily="34" charset="0"/>
              </a:rPr>
              <a:t>Bande Contigüe</a:t>
            </a:r>
            <a:endParaRPr lang="fr-FR" altLang="fr-FR" sz="1400" dirty="0" smtClean="0">
              <a:latin typeface="Arial" charset="0"/>
            </a:endParaRPr>
          </a:p>
        </p:txBody>
      </p:sp>
      <p:sp>
        <p:nvSpPr>
          <p:cNvPr id="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47984" y="4550126"/>
            <a:ext cx="2880000" cy="288000"/>
          </a:xfr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lIns="90000" tIns="83808" rIns="90000" bIns="45000" anchor="ctr">
            <a:noAutofit/>
          </a:bodyPr>
          <a:lstStyle/>
          <a:p>
            <a:pPr algn="ctr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altLang="fr-FR" sz="1400" dirty="0" smtClean="0">
                <a:latin typeface="Arial Black" panose="020B0A04020102020204" pitchFamily="34" charset="0"/>
              </a:rPr>
              <a:t>Piste Éloignée</a:t>
            </a:r>
            <a:endParaRPr lang="fr-FR" altLang="fr-FR" sz="1400" dirty="0" smtClean="0">
              <a:latin typeface="Arial" charset="0"/>
            </a:endParaRP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018663"/>
            <a:ext cx="501135" cy="6840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6018663"/>
            <a:ext cx="576000" cy="5760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000" y="6018663"/>
            <a:ext cx="629448" cy="576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00" y="6018081"/>
            <a:ext cx="576000" cy="576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6018081"/>
            <a:ext cx="576000" cy="5760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0" y="5995172"/>
            <a:ext cx="577928" cy="5760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0" y="5894151"/>
            <a:ext cx="432000" cy="648000"/>
          </a:xfrm>
          <a:prstGeom prst="rect">
            <a:avLst/>
          </a:prstGeom>
        </p:spPr>
      </p:pic>
      <p:grpSp>
        <p:nvGrpSpPr>
          <p:cNvPr id="3" name="Groupe 2"/>
          <p:cNvGrpSpPr>
            <a:grpSpLocks noChangeAspect="1"/>
          </p:cNvGrpSpPr>
          <p:nvPr/>
        </p:nvGrpSpPr>
        <p:grpSpPr>
          <a:xfrm>
            <a:off x="4702718" y="5750916"/>
            <a:ext cx="4320000" cy="702420"/>
            <a:chOff x="64796" y="1608761"/>
            <a:chExt cx="9001588" cy="1463587"/>
          </a:xfrm>
        </p:grpSpPr>
        <p:pic>
          <p:nvPicPr>
            <p:cNvPr id="63" name="Image 62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96" y="1624822"/>
              <a:ext cx="1011540" cy="1440000"/>
            </a:xfrm>
            <a:prstGeom prst="rect">
              <a:avLst/>
            </a:prstGeom>
          </p:spPr>
        </p:pic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681" y="1624822"/>
              <a:ext cx="1091940" cy="1440000"/>
            </a:xfrm>
            <a:prstGeom prst="rect">
              <a:avLst/>
            </a:prstGeom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541" y="2348880"/>
              <a:ext cx="1080000" cy="712474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1624822"/>
              <a:ext cx="1080000" cy="727526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076" y="1632348"/>
              <a:ext cx="1038507" cy="1440000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562128" y="1848761"/>
              <a:ext cx="1440000" cy="960000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92" y="1632348"/>
              <a:ext cx="960000" cy="1440000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6384" y="1621354"/>
              <a:ext cx="960000" cy="1440000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609" y="1621354"/>
              <a:ext cx="960000" cy="1440000"/>
            </a:xfrm>
            <a:prstGeom prst="rect">
              <a:avLst/>
            </a:prstGeom>
          </p:spPr>
        </p:pic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440000"/>
            <a:ext cx="4212000" cy="283350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8890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1" y="1340768"/>
            <a:ext cx="8640958" cy="4154984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MISSIONS LIÉES À LA </a:t>
            </a:r>
          </a:p>
          <a:p>
            <a:pPr algn="ctr"/>
            <a:r>
              <a:rPr lang="fr-FR" sz="6600" dirty="0" smtClean="0">
                <a:ln>
                  <a:solidFill>
                    <a:srgbClr val="00B0F0"/>
                  </a:solidFill>
                </a:ln>
                <a:solidFill>
                  <a:srgbClr val="99FF66"/>
                </a:solidFill>
                <a:latin typeface="Bodoni MT Black" panose="02070A03080606020203" pitchFamily="18" charset="0"/>
              </a:rPr>
              <a:t>MOBILITÉ DURABLE</a:t>
            </a:r>
            <a:endParaRPr lang="fr-FR" sz="6600" dirty="0">
              <a:ln>
                <a:solidFill>
                  <a:srgbClr val="00B0F0"/>
                </a:solidFill>
              </a:ln>
              <a:solidFill>
                <a:srgbClr val="99FF66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 noChangeArrowheads="1"/>
          </p:cNvSpPr>
          <p:nvPr/>
        </p:nvSpPr>
        <p:spPr bwMode="auto">
          <a:xfrm>
            <a:off x="1558613" y="188913"/>
            <a:ext cx="7401532" cy="575791"/>
          </a:xfrm>
          <a:prstGeom prst="rect">
            <a:avLst/>
          </a:prstGeom>
          <a:solidFill>
            <a:srgbClr val="33CC33"/>
          </a:solidFill>
          <a:ln w="28575">
            <a:solidFill>
              <a:srgbClr val="C00000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fr-FR" sz="3200" b="1" dirty="0" smtClean="0">
                <a:latin typeface="Bodoni MT Black" panose="02070A03080606020203" pitchFamily="18" charset="0"/>
              </a:rPr>
              <a:t>RÉSEAU CYCLABLE BRIVISTE</a:t>
            </a:r>
            <a:endParaRPr lang="fr-FR" altLang="fr-FR" sz="3200" kern="0" dirty="0">
              <a:latin typeface="Bodoni MT Black" panose="02070A03080606020203" pitchFamily="18" charset="0"/>
            </a:endParaRPr>
          </a:p>
        </p:txBody>
      </p:sp>
      <p:pic>
        <p:nvPicPr>
          <p:cNvPr id="15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6" y="188680"/>
            <a:ext cx="1163844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6" y="864000"/>
            <a:ext cx="8776289" cy="5904000"/>
          </a:xfrm>
          <a:prstGeom prst="rect">
            <a:avLst/>
          </a:prstGeom>
          <a:ln w="28575"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13353748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1" y="1290240"/>
            <a:ext cx="8640958" cy="4154984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ACCÈS DES</a:t>
            </a:r>
          </a:p>
          <a:p>
            <a:pPr algn="ctr"/>
            <a:r>
              <a:rPr lang="fr-FR" sz="6600" dirty="0" smtClean="0">
                <a:ln>
                  <a:solidFill>
                    <a:srgbClr val="00B0F0"/>
                  </a:solidFill>
                </a:ln>
                <a:solidFill>
                  <a:srgbClr val="99FF66"/>
                </a:solidFill>
                <a:latin typeface="Bodoni MT Black" panose="02070A03080606020203" pitchFamily="18" charset="0"/>
              </a:rPr>
              <a:t>COLLÈGES &amp; LYCÉES</a:t>
            </a:r>
          </a:p>
          <a:p>
            <a:pPr algn="ctr"/>
            <a:r>
              <a:rPr lang="fr-FR" sz="6600" dirty="0" smtClean="0">
                <a:solidFill>
                  <a:srgbClr val="FFFF00"/>
                </a:solidFill>
                <a:latin typeface="Bodoni MT Black" panose="02070A03080606020203" pitchFamily="18" charset="0"/>
              </a:rPr>
              <a:t>À VÉLO ?</a:t>
            </a:r>
            <a:endParaRPr lang="fr-FR" sz="6600" dirty="0">
              <a:ln>
                <a:solidFill>
                  <a:srgbClr val="00B0F0"/>
                </a:solidFill>
              </a:ln>
              <a:solidFill>
                <a:srgbClr val="99FF66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5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"/>
          <p:cNvSpPr txBox="1">
            <a:spLocks noChangeArrowheads="1"/>
          </p:cNvSpPr>
          <p:nvPr/>
        </p:nvSpPr>
        <p:spPr bwMode="auto">
          <a:xfrm>
            <a:off x="899592" y="3429000"/>
            <a:ext cx="7344816" cy="2952328"/>
          </a:xfrm>
          <a:prstGeom prst="rect">
            <a:avLst/>
          </a:prstGeom>
          <a:solidFill>
            <a:srgbClr val="FFFFCC"/>
          </a:solidFill>
          <a:ln w="57150">
            <a:solidFill>
              <a:schemeClr val="tx1"/>
            </a:solidFill>
          </a:ln>
          <a:effectLst/>
          <a:extLst/>
        </p:spPr>
        <p:txBody>
          <a:bodyPr vert="horz" wrap="square" lIns="90000" tIns="83808" rIns="90000" bIns="45000" numCol="1" anchor="ctr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2pPr>
            <a:lvl3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3pPr>
            <a:lvl4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4pPr>
            <a:lvl5pPr algn="l" defTabSz="449263" rtl="0" eaLnBrk="0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5pPr>
            <a:lvl6pPr marL="25146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6pPr>
            <a:lvl7pPr marL="29718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7pPr>
            <a:lvl8pPr marL="34290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8pPr>
            <a:lvl9pPr marL="3886200" indent="-228600" algn="l" defTabSz="449263" rtl="0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fontAlgn="b"/>
            <a:r>
              <a:rPr lang="fr-FR" sz="28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Maison Municipale des Sports</a:t>
            </a:r>
          </a:p>
          <a:p>
            <a:pPr algn="ctr" fontAlgn="b"/>
            <a:r>
              <a:rPr lang="fr-FR" sz="28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8, Avenue André </a:t>
            </a:r>
            <a:r>
              <a:rPr lang="fr-FR" sz="2800" b="1" dirty="0" err="1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Jalinat</a:t>
            </a:r>
            <a:endParaRPr lang="fr-FR" sz="2800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 fontAlgn="b"/>
            <a:r>
              <a:rPr lang="fr-FR" sz="2800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</a:rPr>
              <a:t>19100 – BRIVE LA GAILLARDE</a:t>
            </a:r>
          </a:p>
          <a:p>
            <a:pPr algn="ctr" fontAlgn="b"/>
            <a:endParaRPr lang="fr-FR" sz="1200" b="1" dirty="0" smtClean="0">
              <a:ln>
                <a:solidFill>
                  <a:srgbClr val="FF0000"/>
                </a:solidFill>
              </a:ln>
              <a:solidFill>
                <a:srgbClr val="00B050"/>
              </a:solidFill>
              <a:latin typeface="Arial Black" panose="020B0A04020102020204" pitchFamily="34" charset="0"/>
              <a:sym typeface="Wingdings"/>
            </a:endParaRPr>
          </a:p>
          <a:p>
            <a:pPr algn="ctr" fontAlgn="b"/>
            <a:r>
              <a:rPr lang="fr-FR" sz="20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  <a:sym typeface="Wingdings"/>
              </a:rPr>
              <a:t></a:t>
            </a:r>
            <a:r>
              <a:rPr lang="fr-FR" sz="2000" b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 : 06.51.92.82.41</a:t>
            </a:r>
            <a:endParaRPr lang="fr-FR" sz="2000" b="1" dirty="0">
              <a:ln>
                <a:solidFill>
                  <a:srgbClr val="C00000"/>
                </a:solidFill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 fontAlgn="b"/>
            <a:r>
              <a:rPr lang="fr-FR" sz="2800" b="1" dirty="0" smtClean="0">
                <a:solidFill>
                  <a:srgbClr val="0070C0"/>
                </a:solidFill>
                <a:latin typeface="Arial Black" panose="020B0A04020102020204" pitchFamily="34" charset="0"/>
                <a:sym typeface="Wingdings"/>
              </a:rPr>
              <a:t> </a:t>
            </a:r>
            <a:r>
              <a:rPr lang="fr-FR" sz="2800" b="1" dirty="0" smtClean="0">
                <a:solidFill>
                  <a:srgbClr val="0070C0"/>
                </a:solidFill>
                <a:sym typeface="Wingdings"/>
              </a:rPr>
              <a:t>: </a:t>
            </a:r>
            <a:r>
              <a:rPr lang="fr-FR" sz="2800" b="1" dirty="0" smtClean="0">
                <a:solidFill>
                  <a:srgbClr val="0070C0"/>
                </a:solidFill>
              </a:rPr>
              <a:t>brive.villecyclable@laposte.net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77" y="548880"/>
            <a:ext cx="5819047" cy="1800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2000" y="2492896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00FF"/>
                </a:solidFill>
                <a:latin typeface="Arial Black" panose="020B0A04020102020204" pitchFamily="34" charset="0"/>
                <a:hlinkClick r:id="rId3"/>
              </a:rPr>
              <a:t>www.brivevillecyclable.org</a:t>
            </a:r>
            <a:endParaRPr lang="fr-FR" altLang="fr-FR" sz="1000" b="1" kern="0" dirty="0">
              <a:ln>
                <a:solidFill>
                  <a:srgbClr val="FF0000"/>
                </a:solidFill>
              </a:ln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237</Words>
  <Application>Microsoft Office PowerPoint</Application>
  <PresentationFormat>Affichage à l'écran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Circulation Mixte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ROBERT</dc:creator>
  <cp:lastModifiedBy>Didier ROBERT</cp:lastModifiedBy>
  <cp:revision>220</cp:revision>
  <dcterms:created xsi:type="dcterms:W3CDTF">2022-01-18T17:56:55Z</dcterms:created>
  <dcterms:modified xsi:type="dcterms:W3CDTF">2023-10-19T08:29:19Z</dcterms:modified>
</cp:coreProperties>
</file>