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9" r:id="rId2"/>
    <p:sldId id="257" r:id="rId3"/>
    <p:sldId id="282" r:id="rId4"/>
    <p:sldId id="265" r:id="rId5"/>
    <p:sldId id="288" r:id="rId6"/>
    <p:sldId id="268" r:id="rId7"/>
    <p:sldId id="341" r:id="rId8"/>
    <p:sldId id="270" r:id="rId9"/>
    <p:sldId id="284" r:id="rId10"/>
    <p:sldId id="355" r:id="rId11"/>
    <p:sldId id="356" r:id="rId12"/>
    <p:sldId id="357" r:id="rId13"/>
    <p:sldId id="260" r:id="rId14"/>
    <p:sldId id="261" r:id="rId15"/>
    <p:sldId id="285" r:id="rId16"/>
    <p:sldId id="337" r:id="rId17"/>
    <p:sldId id="258" r:id="rId18"/>
    <p:sldId id="342" r:id="rId19"/>
    <p:sldId id="338" r:id="rId20"/>
    <p:sldId id="293" r:id="rId21"/>
    <p:sldId id="343" r:id="rId22"/>
    <p:sldId id="344" r:id="rId23"/>
    <p:sldId id="345" r:id="rId24"/>
    <p:sldId id="347" r:id="rId25"/>
    <p:sldId id="348" r:id="rId26"/>
    <p:sldId id="349" r:id="rId27"/>
    <p:sldId id="352" r:id="rId28"/>
    <p:sldId id="353" r:id="rId29"/>
    <p:sldId id="354" r:id="rId30"/>
    <p:sldId id="28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as HAAG" initials="NH" lastIdx="7" clrIdx="0">
    <p:extLst>
      <p:ext uri="{19B8F6BF-5375-455C-9EA6-DF929625EA0E}">
        <p15:presenceInfo xmlns:p15="http://schemas.microsoft.com/office/powerpoint/2012/main" userId="7fd6937cc345fe48" providerId="Windows Live"/>
      </p:ext>
    </p:extLst>
  </p:cmAuthor>
  <p:cmAuthor id="2" name="HAAG Nicolas" initials="HN" lastIdx="1" clrIdx="1">
    <p:extLst>
      <p:ext uri="{19B8F6BF-5375-455C-9EA6-DF929625EA0E}">
        <p15:presenceInfo xmlns:p15="http://schemas.microsoft.com/office/powerpoint/2012/main" userId="S-1-5-21-2415383333-406384120-3540199839-71139" providerId="AD"/>
      </p:ext>
    </p:extLst>
  </p:cmAuthor>
  <p:cmAuthor id="3" name="POUJOIS Sebastien" initials="PS" lastIdx="7" clrIdx="2">
    <p:extLst>
      <p:ext uri="{19B8F6BF-5375-455C-9EA6-DF929625EA0E}">
        <p15:presenceInfo xmlns:p15="http://schemas.microsoft.com/office/powerpoint/2012/main" userId="S-1-5-21-2415383333-406384120-3540199839-71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99FFCC"/>
    <a:srgbClr val="53A3EB"/>
    <a:srgbClr val="3399FF"/>
    <a:srgbClr val="666633"/>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2" autoAdjust="0"/>
    <p:restoredTop sz="95481" autoAdjust="0"/>
  </p:normalViewPr>
  <p:slideViewPr>
    <p:cSldViewPr snapToGrid="0">
      <p:cViewPr varScale="1">
        <p:scale>
          <a:sx n="85" d="100"/>
          <a:sy n="85" d="100"/>
        </p:scale>
        <p:origin x="6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12D9FF-6B40-43D8-AB02-8B9735CFA023}" type="datetimeFigureOut">
              <a:rPr lang="fr-FR" smtClean="0"/>
              <a:t>25/03/2022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A17D64-6009-4DCB-9EC1-25281A2712E9}" type="slidenum">
              <a:rPr lang="fr-FR" smtClean="0"/>
              <a:t>‹N°›</a:t>
            </a:fld>
            <a:endParaRPr lang="fr-FR"/>
          </a:p>
        </p:txBody>
      </p:sp>
    </p:spTree>
    <p:extLst>
      <p:ext uri="{BB962C8B-B14F-4D97-AF65-F5344CB8AC3E}">
        <p14:creationId xmlns:p14="http://schemas.microsoft.com/office/powerpoint/2010/main" val="1431059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media.opera-energie.com/remboursement-csp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933124A-DF77-4A2C-B68A-09D3DD8282F6}" type="slidenum">
              <a:rPr lang="fr-FR" smtClean="0"/>
              <a:t>6</a:t>
            </a:fld>
            <a:endParaRPr lang="fr-FR"/>
          </a:p>
        </p:txBody>
      </p:sp>
    </p:spTree>
    <p:extLst>
      <p:ext uri="{BB962C8B-B14F-4D97-AF65-F5344CB8AC3E}">
        <p14:creationId xmlns:p14="http://schemas.microsoft.com/office/powerpoint/2010/main" val="3810635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86755BD8-BED7-40F2-B497-8E9988D4886B}"/>
              </a:ext>
            </a:extLst>
          </p:cNvPr>
          <p:cNvSpPr txBox="1">
            <a:spLocks noGrp="1"/>
          </p:cNvSpPr>
          <p:nvPr>
            <p:ph type="sldNum" sz="quarter" idx="5"/>
          </p:nvPr>
        </p:nvSpPr>
        <p:spPr>
          <a:ln/>
        </p:spPr>
        <p:txBody>
          <a:bodyPr lIns="0" tIns="0" rIns="0" bIns="0" anchor="b" anchorCtr="0">
            <a:noAutofit/>
          </a:bodyPr>
          <a:lstStyle/>
          <a:p>
            <a:pPr lvl="0"/>
            <a:fld id="{15A3833A-6792-4CFE-8C9A-43BEBDED91C1}" type="slidenum">
              <a:t>19</a:t>
            </a:fld>
            <a:endParaRPr lang="fr-FR"/>
          </a:p>
        </p:txBody>
      </p:sp>
      <p:sp>
        <p:nvSpPr>
          <p:cNvPr id="2" name="Espace réservé de l'image des diapositives 1">
            <a:extLst>
              <a:ext uri="{FF2B5EF4-FFF2-40B4-BE49-F238E27FC236}">
                <a16:creationId xmlns:a16="http://schemas.microsoft.com/office/drawing/2014/main" id="{E3543AF2-85FB-4313-9F39-7500F451C1A6}"/>
              </a:ext>
            </a:extLst>
          </p:cNvPr>
          <p:cNvSpPr>
            <a:spLocks noGrp="1" noRot="1" noChangeAspect="1" noResize="1"/>
          </p:cNvSpPr>
          <p:nvPr>
            <p:ph type="sldImg"/>
          </p:nvPr>
        </p:nvSpPr>
        <p:spPr>
          <a:xfrm>
            <a:off x="217488" y="812800"/>
            <a:ext cx="7124700" cy="4008438"/>
          </a:xfrm>
          <a:solidFill>
            <a:srgbClr val="CFE7F5"/>
          </a:solidFill>
          <a:ln w="25400">
            <a:solidFill>
              <a:srgbClr val="808080"/>
            </a:solidFill>
            <a:prstDash val="solid"/>
          </a:ln>
        </p:spPr>
      </p:sp>
      <p:sp>
        <p:nvSpPr>
          <p:cNvPr id="3" name="Espace réservé des notes 2">
            <a:extLst>
              <a:ext uri="{FF2B5EF4-FFF2-40B4-BE49-F238E27FC236}">
                <a16:creationId xmlns:a16="http://schemas.microsoft.com/office/drawing/2014/main" id="{C17216D6-00C5-4A66-9933-F70E6537AF38}"/>
              </a:ext>
            </a:extLst>
          </p:cNvPr>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3346964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E4947467-E42E-4FB1-885C-C57E73BBF89A}"/>
              </a:ext>
            </a:extLst>
          </p:cNvPr>
          <p:cNvSpPr txBox="1">
            <a:spLocks noGrp="1"/>
          </p:cNvSpPr>
          <p:nvPr>
            <p:ph type="sldNum" sz="quarter" idx="5"/>
          </p:nvPr>
        </p:nvSpPr>
        <p:spPr>
          <a:ln/>
        </p:spPr>
        <p:txBody>
          <a:bodyPr lIns="0" tIns="0" rIns="0" bIns="0" anchor="b" anchorCtr="0">
            <a:noAutofit/>
          </a:bodyPr>
          <a:lstStyle/>
          <a:p>
            <a:pPr lvl="0"/>
            <a:fld id="{8AA85C3B-E2CE-4E0A-9223-453BFFF7FE39}" type="slidenum">
              <a:t>20</a:t>
            </a:fld>
            <a:endParaRPr lang="fr-FR"/>
          </a:p>
        </p:txBody>
      </p:sp>
      <p:sp>
        <p:nvSpPr>
          <p:cNvPr id="2" name="Espace réservé de l'image des diapositives 1">
            <a:extLst>
              <a:ext uri="{FF2B5EF4-FFF2-40B4-BE49-F238E27FC236}">
                <a16:creationId xmlns:a16="http://schemas.microsoft.com/office/drawing/2014/main" id="{9344EF94-5EE5-432D-B574-D52D7D75E805}"/>
              </a:ext>
            </a:extLst>
          </p:cNvPr>
          <p:cNvSpPr>
            <a:spLocks noGrp="1" noRot="1" noChangeAspect="1" noResize="1"/>
          </p:cNvSpPr>
          <p:nvPr>
            <p:ph type="sldImg"/>
          </p:nvPr>
        </p:nvSpPr>
        <p:spPr>
          <a:xfrm>
            <a:off x="217488" y="812800"/>
            <a:ext cx="7124700" cy="4008438"/>
          </a:xfrm>
          <a:solidFill>
            <a:srgbClr val="CFE7F5"/>
          </a:solidFill>
          <a:ln w="25400">
            <a:solidFill>
              <a:srgbClr val="808080"/>
            </a:solidFill>
            <a:prstDash val="solid"/>
          </a:ln>
        </p:spPr>
      </p:sp>
      <p:sp>
        <p:nvSpPr>
          <p:cNvPr id="3" name="Espace réservé des notes 2">
            <a:extLst>
              <a:ext uri="{FF2B5EF4-FFF2-40B4-BE49-F238E27FC236}">
                <a16:creationId xmlns:a16="http://schemas.microsoft.com/office/drawing/2014/main" id="{787D9A24-DCA6-4618-B977-86E5F1B6B55F}"/>
              </a:ext>
            </a:extLst>
          </p:cNvPr>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696022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a:p>
            <a:r>
              <a:rPr lang="fr-FR" sz="1200" b="1" i="1" kern="1200" dirty="0">
                <a:solidFill>
                  <a:schemeClr val="tx1"/>
                </a:solidFill>
                <a:effectLst/>
                <a:latin typeface="+mn-lt"/>
                <a:ea typeface="+mn-ea"/>
                <a:cs typeface="+mn-cs"/>
              </a:rPr>
              <a:t>b. Le démantèlement d’EDF</a:t>
            </a:r>
            <a:endParaRPr lang="fr-FR" dirty="0">
              <a:effectLst/>
            </a:endParaRPr>
          </a:p>
          <a:p>
            <a:r>
              <a:rPr lang="fr-FR" dirty="0">
                <a:effectLst/>
              </a:rPr>
              <a:t>Pour respecter les règles posées par les directives sur la libéralisation du secteur de l’électricité, EDF a été contrainte de filialiser ses activités de transport et de distribution :</a:t>
            </a:r>
          </a:p>
          <a:p>
            <a:r>
              <a:rPr lang="fr-FR" b="1" dirty="0">
                <a:effectLst/>
              </a:rPr>
              <a:t>– RTE</a:t>
            </a:r>
            <a:r>
              <a:rPr lang="fr-FR" dirty="0">
                <a:effectLst/>
              </a:rPr>
              <a:t> (Réseau de Transport d’Électricité), créé dès le 1</a:t>
            </a:r>
            <a:r>
              <a:rPr lang="fr-FR" baseline="30000" dirty="0">
                <a:effectLst/>
              </a:rPr>
              <a:t>er</a:t>
            </a:r>
            <a:r>
              <a:rPr lang="fr-FR" dirty="0">
                <a:effectLst/>
              </a:rPr>
              <a:t> juillet 2000 à partir de l’ancien service du transport d’EDF, devient une société anonyme à capitaux publics le 1</a:t>
            </a:r>
            <a:r>
              <a:rPr lang="fr-FR" baseline="30000" dirty="0">
                <a:effectLst/>
              </a:rPr>
              <a:t>er</a:t>
            </a:r>
            <a:r>
              <a:rPr lang="fr-FR" dirty="0">
                <a:effectLst/>
              </a:rPr>
              <a:t> septembre 2005. RTE demeure une filiale à 100 % d’EDF, la France ayant obtenu, lors de la discussion de la directive de 2009, que l’entreprise puisse demeurer la propriété de l’opérateur historique, sans qu’il y ait d’obligation de séparation patrimoniale (modèle « ITO »). Mais ce régime impose en contrepartie des règles très strictes : séparation des personnels, des équipements, etc. Surtout, la Commission de régulation de l’énergie (CRE) approuve le programme d’investissements de RTE (schéma décennal de développement du réseau).</a:t>
            </a:r>
          </a:p>
          <a:p>
            <a:r>
              <a:rPr lang="fr-FR" b="1" dirty="0">
                <a:effectLst/>
              </a:rPr>
              <a:t>– ERDF</a:t>
            </a:r>
            <a:r>
              <a:rPr lang="fr-FR" dirty="0">
                <a:effectLst/>
              </a:rPr>
              <a:t> (Électricité Réseau Distribution France) a été créée le 1</a:t>
            </a:r>
            <a:r>
              <a:rPr lang="fr-FR" baseline="30000" dirty="0">
                <a:effectLst/>
              </a:rPr>
              <a:t>er</a:t>
            </a:r>
            <a:r>
              <a:rPr lang="fr-FR" dirty="0">
                <a:effectLst/>
              </a:rPr>
              <a:t> janvier 2008 par la scission des activités de distribution d’EDF, entreprise dont elle demeure néanmoins elle aussi filiale à 100 %. S’agissant des gestionnaires de réseaux de distribution (GRD), les règles de séparation sont beaucoup moins strictes.</a:t>
            </a:r>
          </a:p>
          <a:p>
            <a:r>
              <a:rPr lang="fr-FR" dirty="0">
                <a:effectLst/>
              </a:rPr>
              <a:t>Il faut ajouter à cette réorganisation du secteur une seconde « secousse » : la séparation entre EDF et GDF, liée à la transformation des deux entités en sociétés anonymes. Historiquement, deux de leurs activités étaient mutualisées, la distribution et les services client, ce qui permettait de réaliser des gains de productivité importants et d’améliorer la qualité du service rendu aux usagers. Dans une logique de concurrence entre les deux groupes, la scission est inévitable : EDF comme GDF Suez veulent disposer de « leurs » équipes. Malgré la réaffirmation du principe d’un service commun de la distribution, par la loi du 9 août 2004 relative au service public de l’électricité et du gaz et aux entreprises électriques et gazières, ce service commun est, en pratique, très malmené. Quant aux services clients, ils sont désormais clairement distincts. L’usager en est la première victime : sa qualité de service est dégradée, et il subit les coûts de la duplication sur ses factures. Compte tenu des effectifs concernés – 46 000 salariés dans le cas du service commun de distribution –, ces coûts sont importants, même s’ils n’ont jamais fait l’objet d’une évaluation.</a:t>
            </a:r>
          </a:p>
          <a:p>
            <a:endParaRPr lang="fr-FR" dirty="0"/>
          </a:p>
        </p:txBody>
      </p:sp>
      <p:sp>
        <p:nvSpPr>
          <p:cNvPr id="4" name="Espace réservé du numéro de diapositive 3"/>
          <p:cNvSpPr>
            <a:spLocks noGrp="1"/>
          </p:cNvSpPr>
          <p:nvPr>
            <p:ph type="sldNum" sz="quarter" idx="10"/>
          </p:nvPr>
        </p:nvSpPr>
        <p:spPr/>
        <p:txBody>
          <a:bodyPr/>
          <a:lstStyle/>
          <a:p>
            <a:fld id="{53A17D64-6009-4DCB-9EC1-25281A2712E9}" type="slidenum">
              <a:rPr lang="fr-FR" smtClean="0"/>
              <a:t>22</a:t>
            </a:fld>
            <a:endParaRPr lang="fr-FR"/>
          </a:p>
        </p:txBody>
      </p:sp>
    </p:spTree>
    <p:extLst>
      <p:ext uri="{BB962C8B-B14F-4D97-AF65-F5344CB8AC3E}">
        <p14:creationId xmlns:p14="http://schemas.microsoft.com/office/powerpoint/2010/main" val="2378170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-SELON LA CRE, L’écrêtement des demandes d’ARENH des fournisseurs, dû au maintien du plafond de &gt;100 TWh inchangé depuis la loi NOME de 2010, a entrainé une hausse des prix de l’électricité pour la plupart des consommateurs. Cet écrêtement crée par ailleurs une incertitude importante sur le prix de l’électricité sur le marché français, préjudiciable à l’ensemble des acteurs et en premier lieu aux consommateurs. </a:t>
            </a:r>
            <a:r>
              <a:rPr lang="fr-FR" dirty="0">
                <a:solidFill>
                  <a:srgbClr val="FF0000"/>
                </a:solidFill>
              </a:rPr>
              <a:t>Et dans le même temps la CRE indique La fin des TRV pour certaines catégories de clients constitue des échéances importantes et des opportunités pour les consommateurs</a:t>
            </a:r>
          </a:p>
          <a:p>
            <a:endParaRPr lang="fr-FR" dirty="0"/>
          </a:p>
        </p:txBody>
      </p:sp>
      <p:sp>
        <p:nvSpPr>
          <p:cNvPr id="4" name="Espace réservé du numéro de diapositive 3"/>
          <p:cNvSpPr>
            <a:spLocks noGrp="1"/>
          </p:cNvSpPr>
          <p:nvPr>
            <p:ph type="sldNum" sz="quarter" idx="10"/>
          </p:nvPr>
        </p:nvSpPr>
        <p:spPr/>
        <p:txBody>
          <a:bodyPr/>
          <a:lstStyle/>
          <a:p>
            <a:fld id="{53A17D64-6009-4DCB-9EC1-25281A2712E9}" type="slidenum">
              <a:rPr lang="fr-FR" smtClean="0"/>
              <a:t>24</a:t>
            </a:fld>
            <a:endParaRPr lang="fr-FR"/>
          </a:p>
        </p:txBody>
      </p:sp>
    </p:spTree>
    <p:extLst>
      <p:ext uri="{BB962C8B-B14F-4D97-AF65-F5344CB8AC3E}">
        <p14:creationId xmlns:p14="http://schemas.microsoft.com/office/powerpoint/2010/main" val="1794168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200" dirty="0">
                <a:latin typeface="Arial" panose="020B0604020202020204" pitchFamily="34" charset="0"/>
                <a:cs typeface="Arial" panose="020B0604020202020204" pitchFamily="34" charset="0"/>
              </a:rPr>
              <a:t>Tarif de vente réglementé (TRV) est décrit par loi NOME , a évolué en 2016, c’est l’empilement des coûts suivants:</a:t>
            </a:r>
          </a:p>
          <a:p>
            <a:pPr algn="just"/>
            <a:r>
              <a:rPr lang="fr-FR" sz="1200" dirty="0">
                <a:latin typeface="Arial" panose="020B0604020202020204" pitchFamily="34" charset="0"/>
                <a:cs typeface="Arial" panose="020B0604020202020204" pitchFamily="34" charset="0"/>
              </a:rPr>
              <a:t>La</a:t>
            </a:r>
            <a:r>
              <a:rPr lang="fr-FR" sz="1200" b="1" dirty="0">
                <a:latin typeface="Arial" panose="020B0604020202020204" pitchFamily="34" charset="0"/>
                <a:cs typeface="Arial" panose="020B0604020202020204" pitchFamily="34" charset="0"/>
              </a:rPr>
              <a:t> composante « production »</a:t>
            </a:r>
            <a:r>
              <a:rPr lang="fr-FR" sz="1200" dirty="0">
                <a:latin typeface="Arial" panose="020B0604020202020204" pitchFamily="34" charset="0"/>
                <a:cs typeface="Arial" panose="020B0604020202020204" pitchFamily="34" charset="0"/>
              </a:rPr>
              <a:t>, :du prix de l’ARENH, du prix du marché de gros, du prix de l’approvisionnement en capacité (passage de pointe)</a:t>
            </a:r>
          </a:p>
          <a:p>
            <a:pPr algn="just"/>
            <a:r>
              <a:rPr lang="fr-FR" sz="1200" dirty="0">
                <a:latin typeface="Arial" panose="020B0604020202020204" pitchFamily="34" charset="0"/>
                <a:cs typeface="Arial" panose="020B0604020202020204" pitchFamily="34" charset="0"/>
              </a:rPr>
              <a:t>La </a:t>
            </a:r>
            <a:r>
              <a:rPr lang="fr-FR" sz="1200" b="1" dirty="0">
                <a:latin typeface="Arial" panose="020B0604020202020204" pitchFamily="34" charset="0"/>
                <a:cs typeface="Arial" panose="020B0604020202020204" pitchFamily="34" charset="0"/>
              </a:rPr>
              <a:t>composante « acheminement »</a:t>
            </a:r>
            <a:r>
              <a:rPr lang="fr-FR" sz="1200" dirty="0">
                <a:latin typeface="Arial" panose="020B0604020202020204" pitchFamily="34" charset="0"/>
                <a:cs typeface="Arial" panose="020B0604020202020204" pitchFamily="34" charset="0"/>
              </a:rPr>
              <a:t>, soit le TURPE (péage utilisation des réseaux d’électricité)</a:t>
            </a:r>
          </a:p>
          <a:p>
            <a:pPr algn="just"/>
            <a:r>
              <a:rPr lang="fr-FR" sz="1200" dirty="0">
                <a:latin typeface="Arial" panose="020B0604020202020204" pitchFamily="34" charset="0"/>
                <a:cs typeface="Arial" panose="020B0604020202020204" pitchFamily="34" charset="0"/>
              </a:rPr>
              <a:t>La </a:t>
            </a:r>
            <a:r>
              <a:rPr lang="fr-FR" sz="1200" b="1" dirty="0">
                <a:latin typeface="Arial" panose="020B0604020202020204" pitchFamily="34" charset="0"/>
                <a:cs typeface="Arial" panose="020B0604020202020204" pitchFamily="34" charset="0"/>
              </a:rPr>
              <a:t>composante « commercialisation »</a:t>
            </a:r>
            <a:r>
              <a:rPr lang="fr-FR" sz="1200" dirty="0">
                <a:latin typeface="Arial" panose="020B0604020202020204" pitchFamily="34" charset="0"/>
                <a:cs typeface="Arial" panose="020B0604020202020204" pitchFamily="34" charset="0"/>
              </a:rPr>
              <a:t> soit les coûts de commercialisation, marge du fournisseur y comprise.</a:t>
            </a:r>
          </a:p>
          <a:p>
            <a:pPr marL="0" indent="0" algn="just">
              <a:buNone/>
            </a:pPr>
            <a:r>
              <a:rPr lang="fr-FR" sz="1200" dirty="0">
                <a:latin typeface="Arial" panose="020B0604020202020204" pitchFamily="34" charset="0"/>
                <a:cs typeface="Arial" panose="020B0604020202020204" pitchFamily="34" charset="0"/>
              </a:rPr>
              <a:t>Auquel s’ajoute des taxes contribution tarifaire d’acheminement (CTA), </a:t>
            </a:r>
            <a:r>
              <a:rPr lang="fr-FR" sz="1200" dirty="0">
                <a:latin typeface="Arial" panose="020B0604020202020204" pitchFamily="34" charset="0"/>
                <a:cs typeface="Arial" panose="020B0604020202020204" pitchFamily="34" charset="0"/>
                <a:hlinkClick r:id="rId3"/>
              </a:rPr>
              <a:t>contribution au service public de l’électricité</a:t>
            </a:r>
            <a:r>
              <a:rPr lang="fr-FR" sz="1200" dirty="0">
                <a:latin typeface="Arial" panose="020B0604020202020204" pitchFamily="34" charset="0"/>
                <a:cs typeface="Arial" panose="020B0604020202020204" pitchFamily="34" charset="0"/>
              </a:rPr>
              <a:t> (CSPE), taxes sur la consommation finale d’électricité (TCFE) et TVA.</a:t>
            </a:r>
          </a:p>
          <a:p>
            <a:pPr marL="0" indent="0" algn="just">
              <a:buNone/>
            </a:pPr>
            <a:endParaRPr lang="fr-FR" sz="1200" dirty="0">
              <a:latin typeface="Arial" panose="020B0604020202020204" pitchFamily="34" charset="0"/>
              <a:cs typeface="Arial" panose="020B0604020202020204" pitchFamily="34" charset="0"/>
            </a:endParaRPr>
          </a:p>
          <a:p>
            <a:pPr marL="0" indent="0" algn="just">
              <a:buNone/>
            </a:pPr>
            <a:endParaRPr lang="fr-FR" sz="1200" dirty="0">
              <a:latin typeface="Arial" panose="020B0604020202020204" pitchFamily="34" charset="0"/>
              <a:cs typeface="Arial" panose="020B0604020202020204" pitchFamily="34" charset="0"/>
            </a:endParaRPr>
          </a:p>
          <a:p>
            <a:pPr marL="0" indent="0" algn="just">
              <a:buNone/>
            </a:pPr>
            <a:endParaRPr lang="fr-FR" sz="1200" dirty="0">
              <a:latin typeface="Arial" panose="020B0604020202020204" pitchFamily="34" charset="0"/>
              <a:cs typeface="Arial" panose="020B0604020202020204" pitchFamily="34" charset="0"/>
            </a:endParaRPr>
          </a:p>
          <a:p>
            <a:pPr marL="0" indent="0" algn="just">
              <a:buNone/>
            </a:pPr>
            <a:r>
              <a:rPr lang="fr-FR" sz="1200" dirty="0">
                <a:latin typeface="Arial" panose="020B0604020202020204" pitchFamily="34" charset="0"/>
                <a:cs typeface="Arial" panose="020B0604020202020204" pitchFamily="34" charset="0"/>
              </a:rPr>
              <a:t>=&gt; Ce système pervers instaure des augmentations artificielle pour faire croire aux consommateurs qu’ils gagnent en changeant de fournisseurs.</a:t>
            </a:r>
            <a:r>
              <a:rPr lang="fr-FR" sz="1800" dirty="0">
                <a:latin typeface="Arial" panose="020B0604020202020204" pitchFamily="34" charset="0"/>
                <a:cs typeface="Arial" panose="020B0604020202020204" pitchFamily="34" charset="0"/>
              </a:rPr>
              <a:t> </a:t>
            </a:r>
          </a:p>
          <a:p>
            <a:endParaRPr lang="fr-FR" dirty="0"/>
          </a:p>
        </p:txBody>
      </p:sp>
      <p:sp>
        <p:nvSpPr>
          <p:cNvPr id="4" name="Espace réservé du numéro de diapositive 3"/>
          <p:cNvSpPr>
            <a:spLocks noGrp="1"/>
          </p:cNvSpPr>
          <p:nvPr>
            <p:ph type="sldNum" sz="quarter" idx="10"/>
          </p:nvPr>
        </p:nvSpPr>
        <p:spPr/>
        <p:txBody>
          <a:bodyPr/>
          <a:lstStyle/>
          <a:p>
            <a:fld id="{53A17D64-6009-4DCB-9EC1-25281A2712E9}" type="slidenum">
              <a:rPr lang="fr-FR" smtClean="0"/>
              <a:t>25</a:t>
            </a:fld>
            <a:endParaRPr lang="fr-FR"/>
          </a:p>
        </p:txBody>
      </p:sp>
    </p:spTree>
    <p:extLst>
      <p:ext uri="{BB962C8B-B14F-4D97-AF65-F5344CB8AC3E}">
        <p14:creationId xmlns:p14="http://schemas.microsoft.com/office/powerpoint/2010/main" val="2514501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53A17D64-6009-4DCB-9EC1-25281A2712E9}" type="slidenum">
              <a:rPr lang="fr-FR" smtClean="0"/>
              <a:t>27</a:t>
            </a:fld>
            <a:endParaRPr lang="fr-FR"/>
          </a:p>
        </p:txBody>
      </p:sp>
    </p:spTree>
    <p:extLst>
      <p:ext uri="{BB962C8B-B14F-4D97-AF65-F5344CB8AC3E}">
        <p14:creationId xmlns:p14="http://schemas.microsoft.com/office/powerpoint/2010/main" val="923728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53A17D64-6009-4DCB-9EC1-25281A2712E9}" type="slidenum">
              <a:rPr lang="fr-FR" smtClean="0"/>
              <a:t>7</a:t>
            </a:fld>
            <a:endParaRPr lang="fr-FR"/>
          </a:p>
        </p:txBody>
      </p:sp>
    </p:spTree>
    <p:extLst>
      <p:ext uri="{BB962C8B-B14F-4D97-AF65-F5344CB8AC3E}">
        <p14:creationId xmlns:p14="http://schemas.microsoft.com/office/powerpoint/2010/main" val="2496170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7D07845-7563-4A96-B899-7D7E2F10C169}"/>
              </a:ext>
            </a:extLst>
          </p:cNvPr>
          <p:cNvSpPr txBox="1">
            <a:spLocks noGrp="1"/>
          </p:cNvSpPr>
          <p:nvPr>
            <p:ph type="sldNum" sz="quarter" idx="5"/>
          </p:nvPr>
        </p:nvSpPr>
        <p:spPr>
          <a:ln/>
        </p:spPr>
        <p:txBody>
          <a:bodyPr lIns="0" tIns="0" rIns="0" bIns="0" anchor="b" anchorCtr="0">
            <a:noAutofit/>
          </a:bodyPr>
          <a:lstStyle/>
          <a:p>
            <a:pPr lvl="0"/>
            <a:fld id="{6A995C3A-17C2-4CF8-ADA6-41D4DDF1AF0B}" type="slidenum">
              <a:t>10</a:t>
            </a:fld>
            <a:endParaRPr lang="fr-FR"/>
          </a:p>
        </p:txBody>
      </p:sp>
      <p:sp>
        <p:nvSpPr>
          <p:cNvPr id="2" name="Espace réservé de l'image des diapositives 1">
            <a:extLst>
              <a:ext uri="{FF2B5EF4-FFF2-40B4-BE49-F238E27FC236}">
                <a16:creationId xmlns:a16="http://schemas.microsoft.com/office/drawing/2014/main" id="{AE0EF771-A84E-4481-B679-E47E0CB94405}"/>
              </a:ext>
            </a:extLst>
          </p:cNvPr>
          <p:cNvSpPr>
            <a:spLocks noGrp="1" noRot="1" noChangeAspect="1" noResize="1"/>
          </p:cNvSpPr>
          <p:nvPr>
            <p:ph type="sldImg"/>
          </p:nvPr>
        </p:nvSpPr>
        <p:spPr>
          <a:xfrm>
            <a:off x="217488" y="812800"/>
            <a:ext cx="7124700" cy="4008438"/>
          </a:xfrm>
          <a:solidFill>
            <a:srgbClr val="CFE7F5"/>
          </a:solidFill>
          <a:ln w="25400">
            <a:solidFill>
              <a:srgbClr val="808080"/>
            </a:solidFill>
            <a:prstDash val="solid"/>
          </a:ln>
        </p:spPr>
      </p:sp>
      <p:sp>
        <p:nvSpPr>
          <p:cNvPr id="3" name="Espace réservé des notes 2">
            <a:extLst>
              <a:ext uri="{FF2B5EF4-FFF2-40B4-BE49-F238E27FC236}">
                <a16:creationId xmlns:a16="http://schemas.microsoft.com/office/drawing/2014/main" id="{20E04994-8FBD-4B4A-B606-328F44E9BE13}"/>
              </a:ext>
            </a:extLst>
          </p:cNvPr>
          <p:cNvSpPr txBox="1">
            <a:spLocks noGrp="1"/>
          </p:cNvSpPr>
          <p:nvPr>
            <p:ph type="body" sz="quarter" idx="1"/>
          </p:nvPr>
        </p:nvSpPr>
        <p:spPr>
          <a:xfrm>
            <a:off x="756000" y="5078520"/>
            <a:ext cx="6047640" cy="4811400"/>
          </a:xfrm>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7A0C357C-3FEC-4A8A-98DB-E680D5AC322F}"/>
              </a:ext>
            </a:extLst>
          </p:cNvPr>
          <p:cNvSpPr txBox="1">
            <a:spLocks noGrp="1"/>
          </p:cNvSpPr>
          <p:nvPr>
            <p:ph type="sldNum" sz="quarter" idx="5"/>
          </p:nvPr>
        </p:nvSpPr>
        <p:spPr>
          <a:ln/>
        </p:spPr>
        <p:txBody>
          <a:bodyPr lIns="0" tIns="0" rIns="0" bIns="0" anchor="b" anchorCtr="0">
            <a:noAutofit/>
          </a:bodyPr>
          <a:lstStyle/>
          <a:p>
            <a:pPr lvl="0"/>
            <a:fld id="{E61ADB8A-6279-4118-B31F-17541A07625D}" type="slidenum">
              <a:t>11</a:t>
            </a:fld>
            <a:endParaRPr lang="fr-FR"/>
          </a:p>
        </p:txBody>
      </p:sp>
      <p:sp>
        <p:nvSpPr>
          <p:cNvPr id="2" name="Espace réservé de l'image des diapositives 1">
            <a:extLst>
              <a:ext uri="{FF2B5EF4-FFF2-40B4-BE49-F238E27FC236}">
                <a16:creationId xmlns:a16="http://schemas.microsoft.com/office/drawing/2014/main" id="{2005CE8E-4443-457C-9507-7A672564B597}"/>
              </a:ext>
            </a:extLst>
          </p:cNvPr>
          <p:cNvSpPr>
            <a:spLocks noGrp="1" noRot="1" noChangeAspect="1" noResize="1"/>
          </p:cNvSpPr>
          <p:nvPr>
            <p:ph type="sldImg"/>
          </p:nvPr>
        </p:nvSpPr>
        <p:spPr>
          <a:xfrm>
            <a:off x="217488" y="812800"/>
            <a:ext cx="7124700" cy="4008438"/>
          </a:xfrm>
          <a:solidFill>
            <a:srgbClr val="CFE7F5"/>
          </a:solidFill>
          <a:ln w="25400">
            <a:solidFill>
              <a:srgbClr val="808080"/>
            </a:solidFill>
            <a:prstDash val="solid"/>
          </a:ln>
        </p:spPr>
      </p:sp>
      <p:sp>
        <p:nvSpPr>
          <p:cNvPr id="3" name="Espace réservé des notes 2">
            <a:extLst>
              <a:ext uri="{FF2B5EF4-FFF2-40B4-BE49-F238E27FC236}">
                <a16:creationId xmlns:a16="http://schemas.microsoft.com/office/drawing/2014/main" id="{C99BA9D2-3CA0-48E5-A8DC-EE86EE3F9654}"/>
              </a:ext>
            </a:extLst>
          </p:cNvPr>
          <p:cNvSpPr txBox="1">
            <a:spLocks noGrp="1"/>
          </p:cNvSpPr>
          <p:nvPr>
            <p:ph type="body" sz="quarter" idx="1"/>
          </p:nvPr>
        </p:nvSpPr>
        <p:spPr>
          <a:xfrm>
            <a:off x="756000" y="5078520"/>
            <a:ext cx="6047640" cy="4811400"/>
          </a:xfrm>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AB48D2A-1C2E-4AEE-B59E-C7CA4BF65656}"/>
              </a:ext>
            </a:extLst>
          </p:cNvPr>
          <p:cNvSpPr txBox="1">
            <a:spLocks noGrp="1"/>
          </p:cNvSpPr>
          <p:nvPr>
            <p:ph type="sldNum" sz="quarter" idx="5"/>
          </p:nvPr>
        </p:nvSpPr>
        <p:spPr>
          <a:ln/>
        </p:spPr>
        <p:txBody>
          <a:bodyPr lIns="0" tIns="0" rIns="0" bIns="0" anchor="b" anchorCtr="0">
            <a:noAutofit/>
          </a:bodyPr>
          <a:lstStyle/>
          <a:p>
            <a:pPr lvl="0"/>
            <a:fld id="{F6616525-E127-40DD-B25A-86FC3B5C31BC}" type="slidenum">
              <a:t>12</a:t>
            </a:fld>
            <a:endParaRPr lang="fr-FR"/>
          </a:p>
        </p:txBody>
      </p:sp>
      <p:sp>
        <p:nvSpPr>
          <p:cNvPr id="2" name="Espace réservé de l'image des diapositives 1">
            <a:extLst>
              <a:ext uri="{FF2B5EF4-FFF2-40B4-BE49-F238E27FC236}">
                <a16:creationId xmlns:a16="http://schemas.microsoft.com/office/drawing/2014/main" id="{34F881E2-295F-4D0D-B0B0-F79106DF1F09}"/>
              </a:ext>
            </a:extLst>
          </p:cNvPr>
          <p:cNvSpPr>
            <a:spLocks noGrp="1" noRot="1" noChangeAspect="1" noResize="1"/>
          </p:cNvSpPr>
          <p:nvPr>
            <p:ph type="sldImg"/>
          </p:nvPr>
        </p:nvSpPr>
        <p:spPr>
          <a:xfrm>
            <a:off x="217488" y="812800"/>
            <a:ext cx="7124700" cy="4008438"/>
          </a:xfrm>
          <a:solidFill>
            <a:srgbClr val="CFE7F5"/>
          </a:solidFill>
          <a:ln w="25400">
            <a:solidFill>
              <a:srgbClr val="808080"/>
            </a:solidFill>
            <a:prstDash val="solid"/>
          </a:ln>
        </p:spPr>
      </p:sp>
      <p:sp>
        <p:nvSpPr>
          <p:cNvPr id="3" name="Espace réservé des notes 2">
            <a:extLst>
              <a:ext uri="{FF2B5EF4-FFF2-40B4-BE49-F238E27FC236}">
                <a16:creationId xmlns:a16="http://schemas.microsoft.com/office/drawing/2014/main" id="{7E8D91A3-522A-48C8-ADFE-A175C4F68F1A}"/>
              </a:ext>
            </a:extLst>
          </p:cNvPr>
          <p:cNvSpPr txBox="1">
            <a:spLocks noGrp="1"/>
          </p:cNvSpPr>
          <p:nvPr>
            <p:ph type="body" sz="quarter" idx="1"/>
          </p:nvPr>
        </p:nvSpPr>
        <p:spPr>
          <a:xfrm>
            <a:off x="756000" y="5078520"/>
            <a:ext cx="6047640" cy="4811400"/>
          </a:xfrm>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F73AD64C-2ACE-4B7E-930B-AE79D954E1A6}"/>
              </a:ext>
            </a:extLst>
          </p:cNvPr>
          <p:cNvSpPr txBox="1">
            <a:spLocks noGrp="1"/>
          </p:cNvSpPr>
          <p:nvPr>
            <p:ph type="sldNum" sz="quarter" idx="5"/>
          </p:nvPr>
        </p:nvSpPr>
        <p:spPr>
          <a:ln/>
        </p:spPr>
        <p:txBody>
          <a:bodyPr lIns="0" tIns="0" rIns="0" bIns="0" anchor="b" anchorCtr="0">
            <a:noAutofit/>
          </a:bodyPr>
          <a:lstStyle/>
          <a:p>
            <a:pPr lvl="0"/>
            <a:fld id="{8B553CE3-0088-4588-9798-E0E707CFBC38}" type="slidenum">
              <a:t>13</a:t>
            </a:fld>
            <a:endParaRPr lang="fr-FR"/>
          </a:p>
        </p:txBody>
      </p:sp>
      <p:sp>
        <p:nvSpPr>
          <p:cNvPr id="2" name="Espace réservé de l'image des diapositives 1">
            <a:extLst>
              <a:ext uri="{FF2B5EF4-FFF2-40B4-BE49-F238E27FC236}">
                <a16:creationId xmlns:a16="http://schemas.microsoft.com/office/drawing/2014/main" id="{52CCAC51-C85C-44A2-ADD9-53C2B19A85C1}"/>
              </a:ext>
            </a:extLst>
          </p:cNvPr>
          <p:cNvSpPr>
            <a:spLocks noGrp="1" noRot="1" noChangeAspect="1" noResize="1"/>
          </p:cNvSpPr>
          <p:nvPr>
            <p:ph type="sldImg"/>
          </p:nvPr>
        </p:nvSpPr>
        <p:spPr>
          <a:xfrm>
            <a:off x="217488" y="812800"/>
            <a:ext cx="7124700" cy="4008438"/>
          </a:xfrm>
          <a:solidFill>
            <a:srgbClr val="CFE7F5"/>
          </a:solidFill>
          <a:ln w="25400">
            <a:solidFill>
              <a:srgbClr val="808080"/>
            </a:solidFill>
            <a:prstDash val="solid"/>
          </a:ln>
        </p:spPr>
      </p:sp>
      <p:sp>
        <p:nvSpPr>
          <p:cNvPr id="3" name="Espace réservé des notes 2">
            <a:extLst>
              <a:ext uri="{FF2B5EF4-FFF2-40B4-BE49-F238E27FC236}">
                <a16:creationId xmlns:a16="http://schemas.microsoft.com/office/drawing/2014/main" id="{6F78AAC5-3C04-4C2F-987C-4E15802AA37B}"/>
              </a:ext>
            </a:extLst>
          </p:cNvPr>
          <p:cNvSpPr txBox="1">
            <a:spLocks noGrp="1"/>
          </p:cNvSpPr>
          <p:nvPr>
            <p:ph type="body" sz="quarter" idx="1"/>
          </p:nvPr>
        </p:nvSpPr>
        <p:spPr>
          <a:xfrm>
            <a:off x="756000" y="5078520"/>
            <a:ext cx="6047640" cy="4811400"/>
          </a:xfrm>
        </p:spPr>
        <p:txBody>
          <a:bodyPr/>
          <a:lstStyle/>
          <a:p>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DE97C2C4-EE00-43AE-B15D-108FE9C8F2D3}"/>
              </a:ext>
            </a:extLst>
          </p:cNvPr>
          <p:cNvSpPr txBox="1">
            <a:spLocks noGrp="1"/>
          </p:cNvSpPr>
          <p:nvPr>
            <p:ph type="sldNum" sz="quarter" idx="5"/>
          </p:nvPr>
        </p:nvSpPr>
        <p:spPr>
          <a:ln/>
        </p:spPr>
        <p:txBody>
          <a:bodyPr lIns="0" tIns="0" rIns="0" bIns="0" anchor="b" anchorCtr="0">
            <a:noAutofit/>
          </a:bodyPr>
          <a:lstStyle/>
          <a:p>
            <a:pPr lvl="0"/>
            <a:fld id="{1048CC80-F189-4941-AD18-D9EDA04F8561}" type="slidenum">
              <a:t>14</a:t>
            </a:fld>
            <a:endParaRPr lang="fr-FR"/>
          </a:p>
        </p:txBody>
      </p:sp>
      <p:sp>
        <p:nvSpPr>
          <p:cNvPr id="2" name="Espace réservé de l'image des diapositives 1">
            <a:extLst>
              <a:ext uri="{FF2B5EF4-FFF2-40B4-BE49-F238E27FC236}">
                <a16:creationId xmlns:a16="http://schemas.microsoft.com/office/drawing/2014/main" id="{28A5A43B-085C-41A0-B929-2FE10CF409BF}"/>
              </a:ext>
            </a:extLst>
          </p:cNvPr>
          <p:cNvSpPr>
            <a:spLocks noGrp="1" noRot="1" noChangeAspect="1" noResize="1"/>
          </p:cNvSpPr>
          <p:nvPr>
            <p:ph type="sldImg"/>
          </p:nvPr>
        </p:nvSpPr>
        <p:spPr>
          <a:xfrm>
            <a:off x="217488" y="812800"/>
            <a:ext cx="7124700" cy="4008438"/>
          </a:xfrm>
          <a:solidFill>
            <a:srgbClr val="CFE7F5"/>
          </a:solidFill>
          <a:ln w="25400">
            <a:solidFill>
              <a:srgbClr val="808080"/>
            </a:solidFill>
            <a:prstDash val="solid"/>
          </a:ln>
        </p:spPr>
      </p:sp>
      <p:sp>
        <p:nvSpPr>
          <p:cNvPr id="3" name="Espace réservé des notes 2">
            <a:extLst>
              <a:ext uri="{FF2B5EF4-FFF2-40B4-BE49-F238E27FC236}">
                <a16:creationId xmlns:a16="http://schemas.microsoft.com/office/drawing/2014/main" id="{469E12B4-BC53-4D74-B5A8-8CD04909F55C}"/>
              </a:ext>
            </a:extLst>
          </p:cNvPr>
          <p:cNvSpPr txBox="1">
            <a:spLocks noGrp="1"/>
          </p:cNvSpPr>
          <p:nvPr>
            <p:ph type="body" sz="quarter" idx="1"/>
          </p:nvPr>
        </p:nvSpPr>
        <p:spPr>
          <a:xfrm>
            <a:off x="756000" y="5078520"/>
            <a:ext cx="6047640" cy="4811400"/>
          </a:xfrm>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B2E4F7E2-D507-411C-B058-47E1147904BD}"/>
              </a:ext>
            </a:extLst>
          </p:cNvPr>
          <p:cNvSpPr txBox="1">
            <a:spLocks noGrp="1"/>
          </p:cNvSpPr>
          <p:nvPr>
            <p:ph type="sldNum" sz="quarter" idx="5"/>
          </p:nvPr>
        </p:nvSpPr>
        <p:spPr>
          <a:ln/>
        </p:spPr>
        <p:txBody>
          <a:bodyPr lIns="0" tIns="0" rIns="0" bIns="0" anchor="b" anchorCtr="0">
            <a:noAutofit/>
          </a:bodyPr>
          <a:lstStyle/>
          <a:p>
            <a:pPr lvl="0"/>
            <a:fld id="{46E2CA75-3ACA-43BD-AA76-73C1ADCE3EA1}" type="slidenum">
              <a:t>16</a:t>
            </a:fld>
            <a:endParaRPr lang="fr-FR"/>
          </a:p>
        </p:txBody>
      </p:sp>
      <p:sp>
        <p:nvSpPr>
          <p:cNvPr id="2" name="Espace réservé de l'image des diapositives 1">
            <a:extLst>
              <a:ext uri="{FF2B5EF4-FFF2-40B4-BE49-F238E27FC236}">
                <a16:creationId xmlns:a16="http://schemas.microsoft.com/office/drawing/2014/main" id="{B8F849E9-DF98-47B0-AC9A-453EAA0DC836}"/>
              </a:ext>
            </a:extLst>
          </p:cNvPr>
          <p:cNvSpPr>
            <a:spLocks noGrp="1" noRot="1" noChangeAspect="1" noResize="1"/>
          </p:cNvSpPr>
          <p:nvPr>
            <p:ph type="sldImg"/>
          </p:nvPr>
        </p:nvSpPr>
        <p:spPr>
          <a:xfrm>
            <a:off x="217488" y="812800"/>
            <a:ext cx="7124700" cy="4008438"/>
          </a:xfrm>
          <a:solidFill>
            <a:srgbClr val="CFE7F5"/>
          </a:solidFill>
          <a:ln w="25400">
            <a:solidFill>
              <a:srgbClr val="808080"/>
            </a:solidFill>
            <a:prstDash val="solid"/>
          </a:ln>
        </p:spPr>
      </p:sp>
      <p:sp>
        <p:nvSpPr>
          <p:cNvPr id="3" name="Espace réservé des notes 2">
            <a:extLst>
              <a:ext uri="{FF2B5EF4-FFF2-40B4-BE49-F238E27FC236}">
                <a16:creationId xmlns:a16="http://schemas.microsoft.com/office/drawing/2014/main" id="{4F73AF8B-17CE-4FD9-9BFC-8282925D01AC}"/>
              </a:ext>
            </a:extLst>
          </p:cNvPr>
          <p:cNvSpPr txBox="1">
            <a:spLocks noGrp="1"/>
          </p:cNvSpPr>
          <p:nvPr>
            <p:ph type="body" sz="quarter" idx="1"/>
          </p:nvPr>
        </p:nvSpPr>
        <p:spPr>
          <a:xfrm>
            <a:off x="756000" y="5078520"/>
            <a:ext cx="6047640" cy="4811400"/>
          </a:xfrm>
        </p:spPr>
        <p:txBody>
          <a:bodyPr/>
          <a:lstStyle/>
          <a:p>
            <a:endParaRPr lang="fr-FR"/>
          </a:p>
        </p:txBody>
      </p:sp>
    </p:spTree>
    <p:extLst>
      <p:ext uri="{BB962C8B-B14F-4D97-AF65-F5344CB8AC3E}">
        <p14:creationId xmlns:p14="http://schemas.microsoft.com/office/powerpoint/2010/main" val="2810957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2FEC0843-421C-4B7C-91C7-DB05DE108629}"/>
              </a:ext>
            </a:extLst>
          </p:cNvPr>
          <p:cNvSpPr txBox="1">
            <a:spLocks noGrp="1"/>
          </p:cNvSpPr>
          <p:nvPr>
            <p:ph type="sldNum" sz="quarter" idx="5"/>
          </p:nvPr>
        </p:nvSpPr>
        <p:spPr>
          <a:ln/>
        </p:spPr>
        <p:txBody>
          <a:bodyPr lIns="0" tIns="0" rIns="0" bIns="0" anchor="b" anchorCtr="0">
            <a:noAutofit/>
          </a:bodyPr>
          <a:lstStyle/>
          <a:p>
            <a:pPr lvl="0"/>
            <a:fld id="{3CA7DDD7-5F85-4851-B793-6BC02BE0AAB8}" type="slidenum">
              <a:t>17</a:t>
            </a:fld>
            <a:endParaRPr lang="fr-FR"/>
          </a:p>
        </p:txBody>
      </p:sp>
      <p:sp>
        <p:nvSpPr>
          <p:cNvPr id="2" name="Espace réservé de l'image des diapositives 1">
            <a:extLst>
              <a:ext uri="{FF2B5EF4-FFF2-40B4-BE49-F238E27FC236}">
                <a16:creationId xmlns:a16="http://schemas.microsoft.com/office/drawing/2014/main" id="{53AAE168-5C94-4345-A1DF-A0813AD057AC}"/>
              </a:ext>
            </a:extLst>
          </p:cNvPr>
          <p:cNvSpPr>
            <a:spLocks noGrp="1" noRot="1" noChangeAspect="1" noResize="1"/>
          </p:cNvSpPr>
          <p:nvPr>
            <p:ph type="sldImg"/>
          </p:nvPr>
        </p:nvSpPr>
        <p:spPr>
          <a:xfrm>
            <a:off x="217488" y="812800"/>
            <a:ext cx="7124700" cy="4008438"/>
          </a:xfrm>
          <a:solidFill>
            <a:srgbClr val="CFE7F5"/>
          </a:solidFill>
          <a:ln w="25400">
            <a:solidFill>
              <a:srgbClr val="808080"/>
            </a:solidFill>
            <a:prstDash val="solid"/>
          </a:ln>
        </p:spPr>
      </p:sp>
      <p:sp>
        <p:nvSpPr>
          <p:cNvPr id="3" name="Espace réservé des notes 2">
            <a:extLst>
              <a:ext uri="{FF2B5EF4-FFF2-40B4-BE49-F238E27FC236}">
                <a16:creationId xmlns:a16="http://schemas.microsoft.com/office/drawing/2014/main" id="{B3117217-06F5-4F35-9411-B50D9A28E32F}"/>
              </a:ext>
            </a:extLst>
          </p:cNvPr>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2984528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r-FR"/>
              <a:t>Modifiez le style du titre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909561" y="4314328"/>
            <a:ext cx="2910840" cy="374642"/>
          </a:xfrm>
        </p:spPr>
        <p:txBody>
          <a:bodyPr/>
          <a:lstStyle/>
          <a:p>
            <a:r>
              <a:rPr lang="en-US"/>
              <a:t>3/9/2021</a:t>
            </a:r>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r>
              <a:rPr lang="en-US"/>
              <a:t>3/9/2021</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r>
              <a:rPr lang="en-US"/>
              <a:t>3/9/2021</a:t>
            </a:r>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r-FR"/>
              <a:t>Modifiez le style du titre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r>
              <a:rPr lang="en-US"/>
              <a:t>3/9/2021</a:t>
            </a:r>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r>
              <a:rPr lang="en-US"/>
              <a:t>3/9/2021</a:t>
            </a:r>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r-FR"/>
              <a:t>Modifiez le style du titre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r>
              <a:rPr lang="en-US"/>
              <a:t>3/9/2021</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r-FR"/>
              <a:t>Modifiez le style du titre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r>
              <a:rPr lang="en-US"/>
              <a:t>3/9/2021</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en-US"/>
              <a:t>3/9/2021</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r>
              <a:rPr lang="en-US"/>
              <a:t>3/9/2021</a:t>
            </a:r>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en-US"/>
              <a:t>3/9/2021</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r-FR"/>
              <a:t>Modifiez le style du titre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r>
              <a:rPr lang="en-US"/>
              <a:t>3/9/2021</a:t>
            </a:r>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r>
              <a:rPr lang="en-US"/>
              <a:t>3/9/2021</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r-FR"/>
              <a:t>Modifiez le style du titre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85800" y="3132666"/>
            <a:ext cx="5311775" cy="308601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72200" y="3132666"/>
            <a:ext cx="5334000" cy="308601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r>
              <a:rPr lang="en-US"/>
              <a:t>3/9/2021</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r>
              <a:rPr lang="en-US"/>
              <a:t>3/9/2021</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3/9/2021</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r-FR"/>
              <a:t>Modifiez le style du titre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r>
              <a:rPr lang="en-US"/>
              <a:t>3/9/2021</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r>
              <a:rPr lang="en-US"/>
              <a:t>3/9/2021</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a:t>3/9/2021</a:t>
            </a:r>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image" Target="../media/image38.jpg"/></Relationships>
</file>

<file path=ppt/slides/_rels/slide1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5.jpg"/></Relationships>
</file>

<file path=ppt/slides/_rels/slide1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8.jpg"/><Relationship Id="rId4" Type="http://schemas.openxmlformats.org/officeDocument/2006/relationships/image" Target="../media/image4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8.jpe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12" Type="http://schemas.openxmlformats.org/officeDocument/2006/relationships/image" Target="../media/image9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jpeg"/></Relationships>
</file>

<file path=ppt/slides/_rels/slide2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1.xml"/><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8.png"/><Relationship Id="rId11" Type="http://schemas.microsoft.com/office/2007/relationships/hdphoto" Target="../media/hdphoto1.wdp"/><Relationship Id="rId5" Type="http://schemas.openxmlformats.org/officeDocument/2006/relationships/image" Target="../media/image17.png"/><Relationship Id="rId15" Type="http://schemas.openxmlformats.org/officeDocument/2006/relationships/image" Target="../media/image26.pn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0" y="540671"/>
            <a:ext cx="12192001" cy="1375383"/>
          </a:xfrm>
          <a:prstGeom prst="rect">
            <a:avLst/>
          </a:prstGeom>
        </p:spPr>
        <p:txBody>
          <a:bodyPr vert="horz" lIns="91440" tIns="45720" rIns="91440" bIns="45720" rtlCol="0" anchor="ctr">
            <a:normAutofit fontScale="825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fr-FR" sz="3200" b="1" u="sng" cap="none" dirty="0">
                <a:latin typeface="EDF 2020" panose="020B0503020203020204" pitchFamily="34" charset="0"/>
                <a:cs typeface="EDF 2020" panose="020B0503020203020204" pitchFamily="34" charset="0"/>
              </a:rPr>
              <a:t>Webinaire - Débat 8/04/2021</a:t>
            </a:r>
            <a:br>
              <a:rPr lang="fr-FR" sz="2800" b="1" u="sng" cap="none" dirty="0">
                <a:latin typeface="EDF 2020" panose="020B0503020203020204" pitchFamily="34" charset="0"/>
                <a:cs typeface="EDF 2020" panose="020B0503020203020204" pitchFamily="34" charset="0"/>
              </a:rPr>
            </a:br>
            <a:r>
              <a:rPr lang="fr-FR" sz="2000" b="1" u="sng" cap="none" dirty="0">
                <a:latin typeface="EDF 2020" panose="020B0503020203020204" pitchFamily="34" charset="0"/>
                <a:cs typeface="EDF 2020" panose="020B0503020203020204" pitchFamily="34" charset="0"/>
              </a:rPr>
              <a:t> </a:t>
            </a:r>
            <a:br>
              <a:rPr lang="fr-FR" sz="3200" cap="none" dirty="0">
                <a:latin typeface="EDF 2020" panose="020B0503020203020204" pitchFamily="34" charset="0"/>
                <a:cs typeface="EDF 2020" panose="020B0503020203020204" pitchFamily="34" charset="0"/>
              </a:rPr>
            </a:br>
            <a:r>
              <a:rPr lang="fr-FR" b="1" cap="none" dirty="0">
                <a:effectLst>
                  <a:outerShdw blurRad="38100" dist="38100" dir="2700000" algn="tl">
                    <a:srgbClr val="000000">
                      <a:alpha val="43137"/>
                    </a:srgbClr>
                  </a:outerShdw>
                </a:effectLst>
                <a:latin typeface="EDF 2020" panose="020B0503020203020204" pitchFamily="34" charset="0"/>
                <a:cs typeface="EDF 2020" panose="020B0503020203020204" pitchFamily="34" charset="0"/>
              </a:rPr>
              <a:t>« 75 ans d’EDF/GDF »</a:t>
            </a:r>
          </a:p>
          <a:p>
            <a:pPr algn="ctr">
              <a:spcBef>
                <a:spcPts val="600"/>
              </a:spcBef>
            </a:pPr>
            <a:r>
              <a:rPr lang="fr-FR" b="1" cap="none" dirty="0">
                <a:effectLst>
                  <a:outerShdw blurRad="38100" dist="38100" dir="2700000" algn="tl">
                    <a:srgbClr val="000000">
                      <a:alpha val="43137"/>
                    </a:srgbClr>
                  </a:outerShdw>
                </a:effectLst>
                <a:latin typeface="EDF 2020" panose="020B0503020203020204" pitchFamily="34" charset="0"/>
                <a:cs typeface="EDF 2020" panose="020B0503020203020204" pitchFamily="34" charset="0"/>
              </a:rPr>
              <a:t>Pour un VERITABLE service public de l’énergie</a:t>
            </a:r>
          </a:p>
        </p:txBody>
      </p:sp>
      <p:pic>
        <p:nvPicPr>
          <p:cNvPr id="9" name="Imag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7358" y="1988038"/>
            <a:ext cx="5823308" cy="4423474"/>
          </a:xfrm>
          <a:prstGeom prst="rect">
            <a:avLst/>
          </a:prstGeom>
        </p:spPr>
      </p:pic>
      <p:grpSp>
        <p:nvGrpSpPr>
          <p:cNvPr id="10" name="Groupe 9"/>
          <p:cNvGrpSpPr/>
          <p:nvPr/>
        </p:nvGrpSpPr>
        <p:grpSpPr>
          <a:xfrm>
            <a:off x="7594925" y="2565203"/>
            <a:ext cx="3235066" cy="3016223"/>
            <a:chOff x="-812748" y="1696594"/>
            <a:chExt cx="4625734" cy="4342083"/>
          </a:xfrm>
        </p:grpSpPr>
        <p:pic>
          <p:nvPicPr>
            <p:cNvPr id="11" name="Image 10"/>
            <p:cNvPicPr>
              <a:picLocks noChangeAspect="1"/>
            </p:cNvPicPr>
            <p:nvPr/>
          </p:nvPicPr>
          <p:blipFill>
            <a:blip r:embed="rId3">
              <a:clrChange>
                <a:clrFrom>
                  <a:srgbClr val="FFFFFF"/>
                </a:clrFrom>
                <a:clrTo>
                  <a:srgbClr val="FFFFFF">
                    <a:alpha val="0"/>
                  </a:srgbClr>
                </a:clrTo>
              </a:clrChange>
            </a:blip>
            <a:stretch>
              <a:fillRect/>
            </a:stretch>
          </p:blipFill>
          <p:spPr>
            <a:xfrm>
              <a:off x="-812748" y="1696594"/>
              <a:ext cx="4625734" cy="4342083"/>
            </a:xfrm>
            <a:prstGeom prst="rect">
              <a:avLst/>
            </a:prstGeom>
          </p:spPr>
        </p:pic>
        <p:sp>
          <p:nvSpPr>
            <p:cNvPr id="12" name="Rectangle 11"/>
            <p:cNvSpPr/>
            <p:nvPr/>
          </p:nvSpPr>
          <p:spPr>
            <a:xfrm>
              <a:off x="1130039" y="4438137"/>
              <a:ext cx="740160" cy="762565"/>
            </a:xfrm>
            <a:prstGeom prst="rect">
              <a:avLst/>
            </a:prstGeom>
            <a:noFill/>
          </p:spPr>
          <p:txBody>
            <a:bodyPr wrap="none" lIns="91440" tIns="45720" rIns="91440" bIns="45720">
              <a:spAutoFit/>
            </a:bodyPr>
            <a:lstStyle/>
            <a:p>
              <a:pPr algn="ctr"/>
              <a:r>
                <a:rPr lang="fr-FR" sz="3600" b="1" cap="none" spc="-300" dirty="0">
                  <a:ln w="0"/>
                  <a:solidFill>
                    <a:schemeClr val="tx1"/>
                  </a:solidFill>
                  <a:effectLst>
                    <a:outerShdw blurRad="38100" dist="19050" dir="2700000" algn="tl" rotWithShape="0">
                      <a:schemeClr val="dk1">
                        <a:alpha val="40000"/>
                      </a:schemeClr>
                    </a:outerShdw>
                  </a:effectLst>
                </a:rPr>
                <a:t>19</a:t>
              </a:r>
            </a:p>
          </p:txBody>
        </p:sp>
      </p:grpSp>
      <p:sp>
        <p:nvSpPr>
          <p:cNvPr id="2" name="Espace réservé du numéro de diapositive 1">
            <a:extLst>
              <a:ext uri="{FF2B5EF4-FFF2-40B4-BE49-F238E27FC236}">
                <a16:creationId xmlns:a16="http://schemas.microsoft.com/office/drawing/2014/main" id="{347772B7-2F4C-427D-9323-54F45964F396}"/>
              </a:ext>
            </a:extLst>
          </p:cNvPr>
          <p:cNvSpPr>
            <a:spLocks noGrp="1"/>
          </p:cNvSpPr>
          <p:nvPr>
            <p:ph type="sldNum" sz="quarter" idx="12"/>
          </p:nvPr>
        </p:nvSpPr>
        <p:spPr>
          <a:xfrm>
            <a:off x="9212458" y="6341101"/>
            <a:ext cx="2743200" cy="365125"/>
          </a:xfrm>
        </p:spPr>
        <p:txBody>
          <a:bodyPr/>
          <a:lstStyle/>
          <a:p>
            <a:fld id="{6D22F896-40B5-4ADD-8801-0D06FADFA095}" type="slidenum">
              <a:rPr lang="en-US" b="1" smtClean="0">
                <a:solidFill>
                  <a:schemeClr val="tx1"/>
                </a:solidFill>
              </a:rPr>
              <a:t>1</a:t>
            </a:fld>
            <a:endParaRPr lang="en-US" b="1" dirty="0">
              <a:solidFill>
                <a:schemeClr val="tx1"/>
              </a:solidFill>
            </a:endParaRPr>
          </a:p>
        </p:txBody>
      </p:sp>
    </p:spTree>
    <p:extLst>
      <p:ext uri="{BB962C8B-B14F-4D97-AF65-F5344CB8AC3E}">
        <p14:creationId xmlns:p14="http://schemas.microsoft.com/office/powerpoint/2010/main" val="4108761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F42CD590-481D-4B7D-9B01-E9E47B8617D9}"/>
              </a:ext>
            </a:extLst>
          </p:cNvPr>
          <p:cNvSpPr/>
          <p:nvPr/>
        </p:nvSpPr>
        <p:spPr>
          <a:xfrm>
            <a:off x="288000" y="4721096"/>
            <a:ext cx="11664000" cy="144894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5000" rIns="90000" bIns="45000" anchor="t" anchorCtr="0" compatLnSpc="0">
            <a:spAutoFit/>
          </a:bodyPr>
          <a:lstStyle/>
          <a:p>
            <a:pPr marL="285750" marR="0" lvl="0" indent="-285750" algn="l" rtl="0" hangingPunct="1">
              <a:lnSpc>
                <a:spcPct val="100000"/>
              </a:lnSpc>
              <a:spcBef>
                <a:spcPts val="601"/>
              </a:spcBef>
              <a:spcAft>
                <a:spcPts val="0"/>
              </a:spcAft>
              <a:buSzPct val="45000"/>
              <a:buFont typeface="Wingdings" panose="05000000000000000000" pitchFamily="2" charset="2"/>
              <a:buChar char="q"/>
              <a:tabLst/>
              <a:defRPr sz="1800"/>
            </a:pPr>
            <a:r>
              <a:rPr lang="fr-FR" sz="1800" b="0" i="0" u="none" strike="noStrike" kern="1200" spc="0" dirty="0">
                <a:ln>
                  <a:noFill/>
                </a:ln>
                <a:solidFill>
                  <a:srgbClr val="000000"/>
                </a:solidFill>
                <a:latin typeface="EDF 2020" pitchFamily="34"/>
                <a:ea typeface="Microsoft YaHei" pitchFamily="2"/>
                <a:cs typeface="Mangal" pitchFamily="2"/>
              </a:rPr>
              <a:t>Le réchauffement jusqu'à 2050 est immuable car conditionné par nos actions passées</a:t>
            </a:r>
          </a:p>
          <a:p>
            <a:pPr marL="285750" marR="0" lvl="0" indent="-285750" algn="l" rtl="0" hangingPunct="1">
              <a:lnSpc>
                <a:spcPct val="100000"/>
              </a:lnSpc>
              <a:spcBef>
                <a:spcPts val="601"/>
              </a:spcBef>
              <a:spcAft>
                <a:spcPts val="0"/>
              </a:spcAft>
              <a:buSzPct val="45000"/>
              <a:buFont typeface="Wingdings" panose="05000000000000000000" pitchFamily="2" charset="2"/>
              <a:buChar char="q"/>
              <a:tabLst/>
              <a:defRPr sz="1800"/>
            </a:pPr>
            <a:r>
              <a:rPr lang="fr-FR" sz="1800" b="0" i="0" u="none" strike="noStrike" kern="1200" spc="0" dirty="0">
                <a:ln>
                  <a:noFill/>
                </a:ln>
                <a:solidFill>
                  <a:srgbClr val="000000"/>
                </a:solidFill>
                <a:latin typeface="EDF 2020" pitchFamily="34"/>
                <a:ea typeface="Microsoft YaHei" pitchFamily="2"/>
                <a:cs typeface="Mangal" pitchFamily="2"/>
              </a:rPr>
              <a:t>Les conséquences du réchauffement sont diverses et mondiales</a:t>
            </a:r>
          </a:p>
          <a:p>
            <a:pPr marL="285750" marR="0" lvl="0" indent="-285750" algn="l" rtl="0" hangingPunct="1">
              <a:lnSpc>
                <a:spcPct val="100000"/>
              </a:lnSpc>
              <a:spcBef>
                <a:spcPts val="601"/>
              </a:spcBef>
              <a:spcAft>
                <a:spcPts val="0"/>
              </a:spcAft>
              <a:buSzPct val="45000"/>
              <a:buFont typeface="Wingdings" panose="05000000000000000000" pitchFamily="2" charset="2"/>
              <a:buChar char="q"/>
              <a:tabLst/>
              <a:defRPr sz="1800"/>
            </a:pPr>
            <a:r>
              <a:rPr lang="fr-FR" sz="1800" b="0" i="0" u="none" strike="noStrike" kern="1200" spc="0" dirty="0">
                <a:ln>
                  <a:noFill/>
                </a:ln>
                <a:solidFill>
                  <a:srgbClr val="000000"/>
                </a:solidFill>
                <a:latin typeface="EDF 2020" pitchFamily="34"/>
                <a:ea typeface="Microsoft YaHei" pitchFamily="2"/>
                <a:cs typeface="Mangal" pitchFamily="2"/>
              </a:rPr>
              <a:t>L'importance des conséquences est liée de manière </a:t>
            </a:r>
            <a:r>
              <a:rPr lang="fr-FR" sz="1800" b="0" i="0" u="sng" strike="noStrike" kern="1200" spc="0" dirty="0">
                <a:ln>
                  <a:noFill/>
                </a:ln>
                <a:solidFill>
                  <a:srgbClr val="000000"/>
                </a:solidFill>
                <a:latin typeface="EDF 2020" pitchFamily="34"/>
                <a:ea typeface="Microsoft YaHei" pitchFamily="2"/>
                <a:cs typeface="Mangal" pitchFamily="2"/>
              </a:rPr>
              <a:t>exponentielle</a:t>
            </a:r>
            <a:r>
              <a:rPr lang="fr-FR" sz="1800" b="0" i="0" u="none" strike="noStrike" kern="1200" spc="0" dirty="0">
                <a:ln>
                  <a:noFill/>
                </a:ln>
                <a:solidFill>
                  <a:srgbClr val="000000"/>
                </a:solidFill>
                <a:latin typeface="EDF 2020" pitchFamily="34"/>
                <a:ea typeface="Microsoft YaHei" pitchFamily="2"/>
                <a:cs typeface="Mangal" pitchFamily="2"/>
              </a:rPr>
              <a:t> au réchauffement, </a:t>
            </a:r>
            <a:r>
              <a:rPr lang="fr-FR" sz="1800" b="0" i="0" u="sng" strike="noStrike" kern="1200" spc="0" dirty="0">
                <a:ln>
                  <a:noFill/>
                </a:ln>
                <a:solidFill>
                  <a:srgbClr val="000000"/>
                </a:solidFill>
                <a:latin typeface="EDF 2020" pitchFamily="34"/>
                <a:ea typeface="Microsoft YaHei" pitchFamily="2"/>
                <a:cs typeface="Mangal" pitchFamily="2"/>
              </a:rPr>
              <a:t>pas de manière linéaire</a:t>
            </a:r>
          </a:p>
          <a:p>
            <a:pPr marL="0" marR="0" lvl="1" indent="0" algn="l" rtl="0" hangingPunct="1">
              <a:lnSpc>
                <a:spcPct val="100000"/>
              </a:lnSpc>
              <a:spcBef>
                <a:spcPts val="601"/>
              </a:spcBef>
              <a:spcAft>
                <a:spcPts val="0"/>
              </a:spcAft>
              <a:buSzPct val="45000"/>
              <a:buFont typeface="Wingdings"/>
              <a:buChar char="à"/>
              <a:tabLst/>
              <a:defRPr sz="1800"/>
            </a:pPr>
            <a:endParaRPr lang="fr-FR" sz="1800" b="0" i="0" u="none" strike="noStrike" kern="1200" spc="0" dirty="0">
              <a:ln>
                <a:noFill/>
              </a:ln>
              <a:solidFill>
                <a:srgbClr val="000000"/>
              </a:solidFill>
              <a:latin typeface="EDF 2020" pitchFamily="34"/>
              <a:ea typeface="Microsoft YaHei" pitchFamily="2"/>
              <a:cs typeface="EDF 2020" pitchFamily="34"/>
            </a:endParaRPr>
          </a:p>
        </p:txBody>
      </p:sp>
      <p:sp>
        <p:nvSpPr>
          <p:cNvPr id="3" name="Titre 1">
            <a:extLst>
              <a:ext uri="{FF2B5EF4-FFF2-40B4-BE49-F238E27FC236}">
                <a16:creationId xmlns:a16="http://schemas.microsoft.com/office/drawing/2014/main" id="{8FD34A01-E8D6-4F64-AD9A-AF82DBC61412}"/>
              </a:ext>
            </a:extLst>
          </p:cNvPr>
          <p:cNvSpPr txBox="1">
            <a:spLocks noGrp="1"/>
          </p:cNvSpPr>
          <p:nvPr>
            <p:ph type="title" idx="4294967295"/>
          </p:nvPr>
        </p:nvSpPr>
        <p:spPr>
          <a:xfrm>
            <a:off x="875131" y="291240"/>
            <a:ext cx="11076869" cy="1292760"/>
          </a:xfrm>
        </p:spPr>
        <p:txBody>
          <a:bodyPr>
            <a:normAutofit/>
          </a:bodyPr>
          <a:lstStyle/>
          <a:p>
            <a:pPr lvl="0"/>
            <a:r>
              <a:rPr lang="en-US" sz="3600" b="1" dirty="0" err="1">
                <a:latin typeface="Frutiger Roman" pitchFamily="34"/>
              </a:rPr>
              <a:t>Pourquoi</a:t>
            </a:r>
            <a:r>
              <a:rPr lang="en-US" sz="3600" b="1" dirty="0">
                <a:latin typeface="Frutiger Roman" pitchFamily="34"/>
              </a:rPr>
              <a:t> </a:t>
            </a:r>
            <a:r>
              <a:rPr lang="en-US" sz="3600" b="1" dirty="0" err="1">
                <a:latin typeface="Frutiger Roman" pitchFamily="34"/>
              </a:rPr>
              <a:t>réussir</a:t>
            </a:r>
            <a:r>
              <a:rPr lang="en-US" sz="3600" b="1" dirty="0">
                <a:latin typeface="Frutiger Roman" pitchFamily="34"/>
              </a:rPr>
              <a:t> la transition </a:t>
            </a:r>
            <a:r>
              <a:rPr lang="en-US" sz="3600" b="1" dirty="0" err="1">
                <a:latin typeface="Frutiger Roman" pitchFamily="34"/>
              </a:rPr>
              <a:t>énergétique</a:t>
            </a:r>
            <a:endParaRPr lang="en-US" sz="3600" b="1" dirty="0">
              <a:latin typeface="Frutiger Roman" pitchFamily="34"/>
            </a:endParaRPr>
          </a:p>
        </p:txBody>
      </p:sp>
      <p:sp>
        <p:nvSpPr>
          <p:cNvPr id="4" name="Espace réservé du numéro de diapositive 3">
            <a:extLst>
              <a:ext uri="{FF2B5EF4-FFF2-40B4-BE49-F238E27FC236}">
                <a16:creationId xmlns:a16="http://schemas.microsoft.com/office/drawing/2014/main" id="{0237BDF9-4675-4A84-8B28-CC6748949EBE}"/>
              </a:ext>
            </a:extLst>
          </p:cNvPr>
          <p:cNvSpPr txBox="1">
            <a:spLocks noGrp="1"/>
          </p:cNvSpPr>
          <p:nvPr>
            <p:ph type="sldNum" sz="quarter" idx="8"/>
          </p:nvPr>
        </p:nvSpPr>
        <p:spPr>
          <a:xfrm>
            <a:off x="11387926" y="6278040"/>
            <a:ext cx="505754" cy="364679"/>
          </a:xfrm>
          <a:prstGeom prst="rect">
            <a:avLst/>
          </a:prstGeom>
          <a:noFill/>
          <a:ln>
            <a:noFill/>
          </a:ln>
        </p:spPr>
        <p:txBody>
          <a:bodyPr wrap="square" lIns="90000" tIns="45000" rIns="90000" bIns="45000" anchor="t" anchorCtr="0">
            <a:noAutofit/>
          </a:bodyPr>
          <a:lstStyle/>
          <a:p>
            <a:pPr lvl="0"/>
            <a:fld id="{AF6951BB-4688-4C9D-8243-04F5BFC5008C}" type="slidenum">
              <a:rPr lang="fr-FR">
                <a:solidFill>
                  <a:srgbClr val="000000"/>
                </a:solidFill>
                <a:latin typeface="Century Gothic" pitchFamily="18"/>
                <a:cs typeface="Tahoma" pitchFamily="2"/>
              </a:rPr>
              <a:t>10</a:t>
            </a:fld>
            <a:endParaRPr lang="fr-FR" dirty="0">
              <a:solidFill>
                <a:srgbClr val="000000"/>
              </a:solidFill>
              <a:latin typeface="Century Gothic" pitchFamily="18"/>
              <a:cs typeface="Tahoma" pitchFamily="2"/>
            </a:endParaRPr>
          </a:p>
        </p:txBody>
      </p:sp>
      <p:sp>
        <p:nvSpPr>
          <p:cNvPr id="5" name="ZoneTexte 5">
            <a:extLst>
              <a:ext uri="{FF2B5EF4-FFF2-40B4-BE49-F238E27FC236}">
                <a16:creationId xmlns:a16="http://schemas.microsoft.com/office/drawing/2014/main" id="{B03592CC-95C9-4D74-AABB-B6BE475F066E}"/>
              </a:ext>
            </a:extLst>
          </p:cNvPr>
          <p:cNvSpPr/>
          <p:nvPr/>
        </p:nvSpPr>
        <p:spPr>
          <a:xfrm>
            <a:off x="1334160" y="5892120"/>
            <a:ext cx="9393840" cy="821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FR" sz="2400" b="1" i="0" u="none" strike="noStrike" kern="1200" spc="0" dirty="0">
                <a:ln>
                  <a:noFill/>
                </a:ln>
                <a:solidFill>
                  <a:srgbClr val="FF0000"/>
                </a:solidFill>
                <a:latin typeface="Century Gothic" pitchFamily="18"/>
                <a:ea typeface="Microsoft YaHei" pitchFamily="2"/>
                <a:cs typeface="Mangal" pitchFamily="2"/>
              </a:rPr>
              <a:t>L’enjeu : limiter le réchauffement de 2 °C (accords de Paris )</a:t>
            </a:r>
          </a:p>
        </p:txBody>
      </p:sp>
      <p:pic>
        <p:nvPicPr>
          <p:cNvPr id="6" name="Image 4">
            <a:extLst>
              <a:ext uri="{FF2B5EF4-FFF2-40B4-BE49-F238E27FC236}">
                <a16:creationId xmlns:a16="http://schemas.microsoft.com/office/drawing/2014/main" id="{E7C6E487-FC4C-4F9F-A861-29705B1B218A}"/>
              </a:ext>
            </a:extLst>
          </p:cNvPr>
          <p:cNvPicPr>
            <a:picLocks noChangeAspect="1"/>
          </p:cNvPicPr>
          <p:nvPr/>
        </p:nvPicPr>
        <p:blipFill>
          <a:blip r:embed="rId3">
            <a:lum/>
            <a:alphaModFix/>
          </a:blip>
          <a:srcRect/>
          <a:stretch>
            <a:fillRect/>
          </a:stretch>
        </p:blipFill>
        <p:spPr>
          <a:xfrm>
            <a:off x="43560" y="1475999"/>
            <a:ext cx="5301360" cy="3096000"/>
          </a:xfrm>
          <a:prstGeom prst="rect">
            <a:avLst/>
          </a:prstGeom>
          <a:noFill/>
          <a:ln>
            <a:noFill/>
          </a:ln>
        </p:spPr>
      </p:pic>
      <p:sp>
        <p:nvSpPr>
          <p:cNvPr id="7" name="Rectangle 6">
            <a:extLst>
              <a:ext uri="{FF2B5EF4-FFF2-40B4-BE49-F238E27FC236}">
                <a16:creationId xmlns:a16="http://schemas.microsoft.com/office/drawing/2014/main" id="{F009CAD1-0789-456F-B558-EA80B1A5D74C}"/>
              </a:ext>
            </a:extLst>
          </p:cNvPr>
          <p:cNvSpPr/>
          <p:nvPr/>
        </p:nvSpPr>
        <p:spPr>
          <a:xfrm>
            <a:off x="3708000" y="1584000"/>
            <a:ext cx="544240" cy="2304000"/>
          </a:xfrm>
          <a:prstGeom prst="rect">
            <a:avLst/>
          </a:prstGeom>
          <a:noFill/>
          <a:ln w="38100">
            <a:solidFill>
              <a:srgbClr val="FF0000"/>
            </a:solid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pic>
        <p:nvPicPr>
          <p:cNvPr id="8" name="Image 6">
            <a:extLst>
              <a:ext uri="{FF2B5EF4-FFF2-40B4-BE49-F238E27FC236}">
                <a16:creationId xmlns:a16="http://schemas.microsoft.com/office/drawing/2014/main" id="{A6F11FE2-FBC9-40EC-A39B-7D58AD57CB96}"/>
              </a:ext>
            </a:extLst>
          </p:cNvPr>
          <p:cNvPicPr>
            <a:picLocks noChangeAspect="1"/>
          </p:cNvPicPr>
          <p:nvPr/>
        </p:nvPicPr>
        <p:blipFill>
          <a:blip r:embed="rId4">
            <a:lum/>
            <a:alphaModFix/>
          </a:blip>
          <a:srcRect/>
          <a:stretch>
            <a:fillRect/>
          </a:stretch>
        </p:blipFill>
        <p:spPr>
          <a:xfrm>
            <a:off x="5361396" y="1742139"/>
            <a:ext cx="3854604" cy="2715211"/>
          </a:xfrm>
          <a:prstGeom prst="rect">
            <a:avLst/>
          </a:prstGeom>
          <a:noFill/>
          <a:ln>
            <a:noFill/>
          </a:ln>
        </p:spPr>
      </p:pic>
      <p:pic>
        <p:nvPicPr>
          <p:cNvPr id="9" name="Image 5">
            <a:extLst>
              <a:ext uri="{FF2B5EF4-FFF2-40B4-BE49-F238E27FC236}">
                <a16:creationId xmlns:a16="http://schemas.microsoft.com/office/drawing/2014/main" id="{9F5B217D-686C-4CC5-82E3-A42BB30FBF12}"/>
              </a:ext>
            </a:extLst>
          </p:cNvPr>
          <p:cNvPicPr>
            <a:picLocks noChangeAspect="1"/>
          </p:cNvPicPr>
          <p:nvPr/>
        </p:nvPicPr>
        <p:blipFill>
          <a:blip r:embed="rId5">
            <a:lum/>
            <a:alphaModFix/>
          </a:blip>
          <a:srcRect t="986"/>
          <a:stretch>
            <a:fillRect/>
          </a:stretch>
        </p:blipFill>
        <p:spPr>
          <a:xfrm>
            <a:off x="9216000" y="1584000"/>
            <a:ext cx="2844720" cy="3096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9939B1-BC29-4E51-9868-0E29BFCD45CB}"/>
              </a:ext>
            </a:extLst>
          </p:cNvPr>
          <p:cNvSpPr txBox="1">
            <a:spLocks noGrp="1"/>
          </p:cNvSpPr>
          <p:nvPr>
            <p:ph type="title" idx="4294967295"/>
          </p:nvPr>
        </p:nvSpPr>
        <p:spPr>
          <a:xfrm>
            <a:off x="869521" y="61560"/>
            <a:ext cx="11095799" cy="1292760"/>
          </a:xfrm>
        </p:spPr>
        <p:txBody>
          <a:bodyPr>
            <a:normAutofit/>
          </a:bodyPr>
          <a:lstStyle/>
          <a:p>
            <a:pPr lvl="0"/>
            <a:r>
              <a:rPr lang="en-US" sz="3600" b="1">
                <a:latin typeface="Frutiger Roman" pitchFamily="34"/>
              </a:rPr>
              <a:t>Qui contribue au réchauffement climatique ?</a:t>
            </a:r>
          </a:p>
        </p:txBody>
      </p:sp>
      <p:pic>
        <p:nvPicPr>
          <p:cNvPr id="4" name="Image 9">
            <a:extLst>
              <a:ext uri="{FF2B5EF4-FFF2-40B4-BE49-F238E27FC236}">
                <a16:creationId xmlns:a16="http://schemas.microsoft.com/office/drawing/2014/main" id="{22A9896E-19CC-4F50-A3DC-0C5153AEF655}"/>
              </a:ext>
            </a:extLst>
          </p:cNvPr>
          <p:cNvPicPr>
            <a:picLocks noChangeAspect="1"/>
          </p:cNvPicPr>
          <p:nvPr/>
        </p:nvPicPr>
        <p:blipFill>
          <a:blip r:embed="rId3">
            <a:lum/>
            <a:alphaModFix/>
          </a:blip>
          <a:srcRect/>
          <a:stretch>
            <a:fillRect/>
          </a:stretch>
        </p:blipFill>
        <p:spPr>
          <a:xfrm>
            <a:off x="7128000" y="1315080"/>
            <a:ext cx="4857480" cy="3868919"/>
          </a:xfrm>
          <a:prstGeom prst="rect">
            <a:avLst/>
          </a:prstGeom>
          <a:noFill/>
          <a:ln>
            <a:noFill/>
          </a:ln>
        </p:spPr>
      </p:pic>
      <p:pic>
        <p:nvPicPr>
          <p:cNvPr id="5" name="Image 4">
            <a:extLst>
              <a:ext uri="{FF2B5EF4-FFF2-40B4-BE49-F238E27FC236}">
                <a16:creationId xmlns:a16="http://schemas.microsoft.com/office/drawing/2014/main" id="{611E3C5B-8879-4F4B-B62E-726DE51DC7E7}"/>
              </a:ext>
            </a:extLst>
          </p:cNvPr>
          <p:cNvPicPr>
            <a:picLocks noChangeAspect="1"/>
          </p:cNvPicPr>
          <p:nvPr/>
        </p:nvPicPr>
        <p:blipFill>
          <a:blip r:embed="rId4">
            <a:lum/>
            <a:alphaModFix/>
          </a:blip>
          <a:srcRect/>
          <a:stretch>
            <a:fillRect/>
          </a:stretch>
        </p:blipFill>
        <p:spPr>
          <a:xfrm>
            <a:off x="72000" y="1410480"/>
            <a:ext cx="6623999" cy="4061520"/>
          </a:xfrm>
          <a:prstGeom prst="rect">
            <a:avLst/>
          </a:prstGeom>
          <a:noFill/>
          <a:ln>
            <a:noFill/>
          </a:ln>
        </p:spPr>
      </p:pic>
      <p:sp>
        <p:nvSpPr>
          <p:cNvPr id="6" name="ZoneTexte 2">
            <a:extLst>
              <a:ext uri="{FF2B5EF4-FFF2-40B4-BE49-F238E27FC236}">
                <a16:creationId xmlns:a16="http://schemas.microsoft.com/office/drawing/2014/main" id="{36D3003F-E2DD-478B-94C3-6206F77F55A5}"/>
              </a:ext>
            </a:extLst>
          </p:cNvPr>
          <p:cNvSpPr/>
          <p:nvPr/>
        </p:nvSpPr>
        <p:spPr>
          <a:xfrm>
            <a:off x="740879" y="5832000"/>
            <a:ext cx="7539119" cy="639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7" name="Rectangle 11">
            <a:extLst>
              <a:ext uri="{FF2B5EF4-FFF2-40B4-BE49-F238E27FC236}">
                <a16:creationId xmlns:a16="http://schemas.microsoft.com/office/drawing/2014/main" id="{00B55101-49A3-4E12-90A7-34FF97B18CE6}"/>
              </a:ext>
            </a:extLst>
          </p:cNvPr>
          <p:cNvSpPr/>
          <p:nvPr/>
        </p:nvSpPr>
        <p:spPr>
          <a:xfrm>
            <a:off x="417953" y="5542920"/>
            <a:ext cx="11664000" cy="99958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5000" rIns="90000" bIns="45000" anchor="t" anchorCtr="0" compatLnSpc="0">
            <a:spAutoFit/>
          </a:bodyPr>
          <a:lstStyle/>
          <a:p>
            <a:pPr marL="285750" marR="0" lvl="0" indent="-285750" algn="l" rtl="0" hangingPunct="1">
              <a:lnSpc>
                <a:spcPct val="100000"/>
              </a:lnSpc>
              <a:spcBef>
                <a:spcPts val="601"/>
              </a:spcBef>
              <a:spcAft>
                <a:spcPts val="0"/>
              </a:spcAft>
              <a:buSzPct val="45000"/>
              <a:buFont typeface="Wingdings" panose="05000000000000000000" pitchFamily="2" charset="2"/>
              <a:buChar char="q"/>
              <a:tabLst/>
              <a:defRPr sz="1800"/>
            </a:pPr>
            <a:r>
              <a:rPr lang="fr-FR" sz="1600" b="0" i="0" u="sng" strike="noStrike" kern="1200" spc="0" dirty="0">
                <a:ln>
                  <a:noFill/>
                </a:ln>
                <a:solidFill>
                  <a:srgbClr val="000000"/>
                </a:solidFill>
                <a:latin typeface="Century Gothic" pitchFamily="18"/>
                <a:ea typeface="Microsoft YaHei" pitchFamily="2"/>
                <a:cs typeface="Mangal" pitchFamily="2"/>
              </a:rPr>
              <a:t>Les 1% les plus riches polluent plus que la moitié du reste de l’humanité </a:t>
            </a:r>
            <a:endParaRPr lang="fr-FR" sz="1600" b="0" i="0" u="none" strike="noStrike" kern="1200" spc="0" dirty="0">
              <a:ln>
                <a:noFill/>
              </a:ln>
              <a:solidFill>
                <a:srgbClr val="000000"/>
              </a:solidFill>
              <a:latin typeface="Century Gothic" pitchFamily="18"/>
              <a:ea typeface="Microsoft YaHei" pitchFamily="2"/>
              <a:cs typeface="Mangal" pitchFamily="2"/>
            </a:endParaRPr>
          </a:p>
          <a:p>
            <a:pPr marL="285750" marR="0" lvl="0" indent="-285750" algn="l" rtl="0" hangingPunct="1">
              <a:lnSpc>
                <a:spcPct val="100000"/>
              </a:lnSpc>
              <a:spcBef>
                <a:spcPts val="601"/>
              </a:spcBef>
              <a:spcAft>
                <a:spcPts val="0"/>
              </a:spcAft>
              <a:buSzPct val="45000"/>
              <a:buFont typeface="Wingdings" panose="05000000000000000000" pitchFamily="2" charset="2"/>
              <a:buChar char="q"/>
              <a:tabLst/>
              <a:defRPr sz="1800"/>
            </a:pPr>
            <a:r>
              <a:rPr lang="fr-FR" sz="1600" dirty="0">
                <a:solidFill>
                  <a:srgbClr val="000000"/>
                </a:solidFill>
                <a:latin typeface="Century Gothic" pitchFamily="18"/>
                <a:ea typeface="Microsoft YaHei" pitchFamily="2"/>
                <a:cs typeface="Mangal" pitchFamily="2"/>
              </a:rPr>
              <a:t>… mais ils</a:t>
            </a:r>
            <a:r>
              <a:rPr lang="fr-FR" sz="1600" b="0" i="0" u="none" strike="noStrike" kern="1200" spc="0" dirty="0">
                <a:ln>
                  <a:noFill/>
                </a:ln>
                <a:solidFill>
                  <a:srgbClr val="000000"/>
                </a:solidFill>
                <a:latin typeface="Century Gothic" pitchFamily="18"/>
                <a:ea typeface="Microsoft YaHei" pitchFamily="2"/>
                <a:cs typeface="Mangal" pitchFamily="2"/>
              </a:rPr>
              <a:t> seront moins touchés par les effets sur le climat !</a:t>
            </a:r>
          </a:p>
          <a:p>
            <a:pPr marL="285750" indent="-285750">
              <a:spcBef>
                <a:spcPts val="601"/>
              </a:spcBef>
              <a:buSzPct val="45000"/>
              <a:buFont typeface="Wingdings" panose="05000000000000000000" pitchFamily="2" charset="2"/>
              <a:buChar char="q"/>
              <a:defRPr sz="1800"/>
            </a:pPr>
            <a:r>
              <a:rPr lang="fr-FR" sz="1600" dirty="0">
                <a:solidFill>
                  <a:srgbClr val="000000"/>
                </a:solidFill>
                <a:latin typeface="Century Gothic" pitchFamily="18"/>
                <a:ea typeface="Microsoft YaHei" pitchFamily="2"/>
                <a:cs typeface="Mangal" pitchFamily="2"/>
              </a:rPr>
              <a:t>L'empreinte carbone est globale : vie quotidienne, actions des institutions, investissement des banques</a:t>
            </a:r>
          </a:p>
        </p:txBody>
      </p:sp>
      <p:sp>
        <p:nvSpPr>
          <p:cNvPr id="8" name="Espace réservé du numéro de diapositive 3">
            <a:extLst>
              <a:ext uri="{FF2B5EF4-FFF2-40B4-BE49-F238E27FC236}">
                <a16:creationId xmlns:a16="http://schemas.microsoft.com/office/drawing/2014/main" id="{C8161C92-27E8-4F8C-9521-991424FC5DAC}"/>
              </a:ext>
            </a:extLst>
          </p:cNvPr>
          <p:cNvSpPr txBox="1">
            <a:spLocks/>
          </p:cNvSpPr>
          <p:nvPr/>
        </p:nvSpPr>
        <p:spPr>
          <a:xfrm>
            <a:off x="11387926" y="6278040"/>
            <a:ext cx="505754" cy="364679"/>
          </a:xfrm>
          <a:prstGeom prst="rect">
            <a:avLst/>
          </a:prstGeom>
          <a:noFill/>
          <a:ln>
            <a:noFill/>
          </a:ln>
        </p:spPr>
        <p:txBody>
          <a:bodyPr wrap="square" lIns="90000" tIns="45000" rIns="90000" bIns="450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6951BB-4688-4C9D-8243-04F5BFC5008C}" type="slidenum">
              <a:rPr lang="fr-FR" smtClean="0">
                <a:solidFill>
                  <a:srgbClr val="000000"/>
                </a:solidFill>
                <a:latin typeface="Century Gothic" pitchFamily="18"/>
                <a:cs typeface="Tahoma" pitchFamily="2"/>
              </a:rPr>
              <a:pPr/>
              <a:t>11</a:t>
            </a:fld>
            <a:endParaRPr lang="fr-FR" dirty="0">
              <a:solidFill>
                <a:srgbClr val="000000"/>
              </a:solidFill>
              <a:latin typeface="Century Gothic" pitchFamily="18"/>
              <a:cs typeface="Tahoma" pitchFamily="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9B2E85-0865-418A-84CC-6A6911C88075}"/>
              </a:ext>
            </a:extLst>
          </p:cNvPr>
          <p:cNvSpPr txBox="1">
            <a:spLocks noGrp="1"/>
          </p:cNvSpPr>
          <p:nvPr>
            <p:ph type="title" idx="4294967295"/>
          </p:nvPr>
        </p:nvSpPr>
        <p:spPr>
          <a:xfrm>
            <a:off x="2874600" y="61560"/>
            <a:ext cx="9090720" cy="1292760"/>
          </a:xfrm>
        </p:spPr>
        <p:txBody>
          <a:bodyPr/>
          <a:lstStyle/>
          <a:p>
            <a:pPr lvl="0"/>
            <a:r>
              <a:rPr lang="en-US" sz="3200" b="1" dirty="0">
                <a:latin typeface="Frutiger Roman" pitchFamily="34"/>
              </a:rPr>
              <a:t>Ce </a:t>
            </a:r>
            <a:r>
              <a:rPr lang="en-US" sz="3200" b="1" dirty="0" err="1">
                <a:latin typeface="Frutiger Roman" pitchFamily="34"/>
              </a:rPr>
              <a:t>qu’il</a:t>
            </a:r>
            <a:r>
              <a:rPr lang="en-US" sz="3200" b="1" dirty="0">
                <a:latin typeface="Frutiger Roman" pitchFamily="34"/>
              </a:rPr>
              <a:t> </a:t>
            </a:r>
            <a:r>
              <a:rPr lang="en-US" sz="3200" b="1" dirty="0" err="1">
                <a:latin typeface="Frutiger Roman" pitchFamily="34"/>
              </a:rPr>
              <a:t>faudrait</a:t>
            </a:r>
            <a:r>
              <a:rPr lang="en-US" sz="3200" b="1" dirty="0">
                <a:latin typeface="Frutiger Roman" pitchFamily="34"/>
              </a:rPr>
              <a:t> faire</a:t>
            </a:r>
          </a:p>
        </p:txBody>
      </p:sp>
      <p:sp>
        <p:nvSpPr>
          <p:cNvPr id="3" name="Espace réservé du numéro de diapositive 3">
            <a:extLst>
              <a:ext uri="{FF2B5EF4-FFF2-40B4-BE49-F238E27FC236}">
                <a16:creationId xmlns:a16="http://schemas.microsoft.com/office/drawing/2014/main" id="{BE14F4EF-D41C-43B3-835D-9DAF817202DC}"/>
              </a:ext>
            </a:extLst>
          </p:cNvPr>
          <p:cNvSpPr txBox="1">
            <a:spLocks noGrp="1"/>
          </p:cNvSpPr>
          <p:nvPr>
            <p:ph type="sldNum" sz="quarter" idx="8"/>
          </p:nvPr>
        </p:nvSpPr>
        <p:spPr>
          <a:xfrm>
            <a:off x="11354266" y="6320520"/>
            <a:ext cx="545893" cy="364679"/>
          </a:xfrm>
          <a:prstGeom prst="rect">
            <a:avLst/>
          </a:prstGeom>
          <a:noFill/>
          <a:ln>
            <a:noFill/>
          </a:ln>
        </p:spPr>
        <p:txBody>
          <a:bodyPr wrap="square" lIns="90000" tIns="45000" rIns="90000" bIns="45000" anchor="t" anchorCtr="0">
            <a:noAutofit/>
          </a:bodyPr>
          <a:lstStyle/>
          <a:p>
            <a:pPr lvl="0"/>
            <a:fld id="{23A0DFEC-295A-4052-A4D7-A11259DA3051}" type="slidenum">
              <a:rPr lang="fr-FR">
                <a:solidFill>
                  <a:srgbClr val="000000"/>
                </a:solidFill>
                <a:latin typeface="Century Gothic" pitchFamily="18"/>
                <a:cs typeface="Tahoma" pitchFamily="2"/>
              </a:rPr>
              <a:t>12</a:t>
            </a:fld>
            <a:endParaRPr lang="fr-FR" dirty="0">
              <a:solidFill>
                <a:srgbClr val="000000"/>
              </a:solidFill>
              <a:latin typeface="Century Gothic" pitchFamily="18"/>
              <a:cs typeface="Tahoma" pitchFamily="2"/>
            </a:endParaRPr>
          </a:p>
        </p:txBody>
      </p:sp>
      <p:grpSp>
        <p:nvGrpSpPr>
          <p:cNvPr id="4" name="Groupe 10">
            <a:extLst>
              <a:ext uri="{FF2B5EF4-FFF2-40B4-BE49-F238E27FC236}">
                <a16:creationId xmlns:a16="http://schemas.microsoft.com/office/drawing/2014/main" id="{99B998FC-8C92-4BFF-BF8D-5DAB47D18E94}"/>
              </a:ext>
            </a:extLst>
          </p:cNvPr>
          <p:cNvGrpSpPr/>
          <p:nvPr/>
        </p:nvGrpSpPr>
        <p:grpSpPr>
          <a:xfrm>
            <a:off x="0" y="1782309"/>
            <a:ext cx="5885400" cy="3459161"/>
            <a:chOff x="144000" y="1512000"/>
            <a:chExt cx="5328000" cy="3096000"/>
          </a:xfrm>
        </p:grpSpPr>
        <p:pic>
          <p:nvPicPr>
            <p:cNvPr id="5" name="Image 9">
              <a:extLst>
                <a:ext uri="{FF2B5EF4-FFF2-40B4-BE49-F238E27FC236}">
                  <a16:creationId xmlns:a16="http://schemas.microsoft.com/office/drawing/2014/main" id="{68C00A5F-43DB-48D9-B4C1-10D329DE74CB}"/>
                </a:ext>
              </a:extLst>
            </p:cNvPr>
            <p:cNvPicPr>
              <a:picLocks noChangeAspect="1"/>
            </p:cNvPicPr>
            <p:nvPr/>
          </p:nvPicPr>
          <p:blipFill>
            <a:blip r:embed="rId3">
              <a:lum/>
              <a:alphaModFix/>
            </a:blip>
            <a:srcRect/>
            <a:stretch>
              <a:fillRect/>
            </a:stretch>
          </p:blipFill>
          <p:spPr>
            <a:xfrm>
              <a:off x="144000" y="1512000"/>
              <a:ext cx="4522680" cy="3096000"/>
            </a:xfrm>
            <a:prstGeom prst="rect">
              <a:avLst/>
            </a:prstGeom>
            <a:noFill/>
            <a:ln>
              <a:noFill/>
            </a:ln>
          </p:spPr>
        </p:pic>
        <p:sp>
          <p:nvSpPr>
            <p:cNvPr id="6" name="Rectangle 5">
              <a:extLst>
                <a:ext uri="{FF2B5EF4-FFF2-40B4-BE49-F238E27FC236}">
                  <a16:creationId xmlns:a16="http://schemas.microsoft.com/office/drawing/2014/main" id="{3ECCF366-1FE5-4876-AAA7-0A619394854C}"/>
                </a:ext>
              </a:extLst>
            </p:cNvPr>
            <p:cNvSpPr/>
            <p:nvPr/>
          </p:nvSpPr>
          <p:spPr>
            <a:xfrm>
              <a:off x="3510360" y="3786120"/>
              <a:ext cx="1961640" cy="45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12600">
              <a:solidFill>
                <a:srgbClr val="FFFFFF"/>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grpSp>
      <p:pic>
        <p:nvPicPr>
          <p:cNvPr id="7" name="Image 11">
            <a:extLst>
              <a:ext uri="{FF2B5EF4-FFF2-40B4-BE49-F238E27FC236}">
                <a16:creationId xmlns:a16="http://schemas.microsoft.com/office/drawing/2014/main" id="{B6A298E1-E167-410C-A68A-1BDB2ECDDBCE}"/>
              </a:ext>
            </a:extLst>
          </p:cNvPr>
          <p:cNvPicPr>
            <a:picLocks noChangeAspect="1"/>
          </p:cNvPicPr>
          <p:nvPr/>
        </p:nvPicPr>
        <p:blipFill>
          <a:blip r:embed="rId4">
            <a:lum/>
            <a:alphaModFix/>
          </a:blip>
          <a:srcRect/>
          <a:stretch>
            <a:fillRect/>
          </a:stretch>
        </p:blipFill>
        <p:spPr>
          <a:xfrm>
            <a:off x="5065664" y="1115576"/>
            <a:ext cx="6978194" cy="4626847"/>
          </a:xfrm>
          <a:prstGeom prst="rect">
            <a:avLst/>
          </a:prstGeom>
          <a:noFill/>
          <a:ln>
            <a:noFill/>
          </a:ln>
        </p:spPr>
      </p:pic>
      <p:sp>
        <p:nvSpPr>
          <p:cNvPr id="8" name="Rectangle 11">
            <a:extLst>
              <a:ext uri="{FF2B5EF4-FFF2-40B4-BE49-F238E27FC236}">
                <a16:creationId xmlns:a16="http://schemas.microsoft.com/office/drawing/2014/main" id="{99910203-3401-4D27-9147-C740C82F35BF}"/>
              </a:ext>
            </a:extLst>
          </p:cNvPr>
          <p:cNvSpPr/>
          <p:nvPr/>
        </p:nvSpPr>
        <p:spPr>
          <a:xfrm>
            <a:off x="381328" y="5669459"/>
            <a:ext cx="10866353" cy="6710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5000" rIns="90000" bIns="45000" anchor="t" anchorCtr="0" compatLnSpc="0">
            <a:spAutoFit/>
          </a:bodyPr>
          <a:lstStyle/>
          <a:p>
            <a:pPr marL="285750" marR="0" lvl="0" indent="-285750">
              <a:lnSpc>
                <a:spcPct val="100000"/>
              </a:lnSpc>
              <a:spcBef>
                <a:spcPts val="601"/>
              </a:spcBef>
              <a:spcAft>
                <a:spcPts val="0"/>
              </a:spcAft>
              <a:buSzPct val="45000"/>
              <a:buFont typeface="Wingdings" panose="05000000000000000000" pitchFamily="2" charset="2"/>
              <a:buChar char="q"/>
              <a:tabLst/>
              <a:defRPr sz="1800"/>
            </a:pPr>
            <a:r>
              <a:rPr lang="fr-FR" sz="1600" dirty="0">
                <a:solidFill>
                  <a:srgbClr val="000000"/>
                </a:solidFill>
                <a:latin typeface="Century Gothic" pitchFamily="18"/>
                <a:ea typeface="Microsoft YaHei" pitchFamily="2"/>
                <a:cs typeface="Mangal" pitchFamily="2"/>
              </a:rPr>
              <a:t>La trajectoire de consommation globale d'énergie doit être inversée, nettement et rapidement</a:t>
            </a:r>
          </a:p>
          <a:p>
            <a:pPr marL="285750" marR="0" lvl="1" indent="-285750">
              <a:lnSpc>
                <a:spcPct val="100000"/>
              </a:lnSpc>
              <a:spcBef>
                <a:spcPts val="601"/>
              </a:spcBef>
              <a:spcAft>
                <a:spcPts val="0"/>
              </a:spcAft>
              <a:buSzPct val="45000"/>
              <a:buFont typeface="Wingdings" panose="05000000000000000000" pitchFamily="2" charset="2"/>
              <a:buChar char="q"/>
              <a:tabLst/>
              <a:defRPr sz="1800"/>
            </a:pPr>
            <a:r>
              <a:rPr lang="fr-FR" sz="1600" dirty="0">
                <a:solidFill>
                  <a:srgbClr val="000000"/>
                </a:solidFill>
                <a:latin typeface="Century Gothic" pitchFamily="18"/>
                <a:ea typeface="Microsoft YaHei" pitchFamily="2"/>
                <a:cs typeface="Mangal" pitchFamily="2"/>
              </a:rPr>
              <a:t>En France, la trajectoire dépend des efforts individuels </a:t>
            </a:r>
            <a:r>
              <a:rPr lang="fr-FR" sz="1600" u="sng" dirty="0">
                <a:solidFill>
                  <a:srgbClr val="000000"/>
                </a:solidFill>
                <a:latin typeface="Century Gothic" pitchFamily="18"/>
                <a:ea typeface="Microsoft YaHei" pitchFamily="2"/>
                <a:cs typeface="Mangal" pitchFamily="2"/>
              </a:rPr>
              <a:t>et collectifs </a:t>
            </a:r>
            <a:r>
              <a:rPr lang="fr-FR" sz="1600" dirty="0">
                <a:solidFill>
                  <a:srgbClr val="000000"/>
                </a:solidFill>
                <a:latin typeface="Century Gothic" pitchFamily="18"/>
                <a:ea typeface="Microsoft YaHei" pitchFamily="2"/>
                <a:cs typeface="Mangal" pitchFamily="2"/>
              </a:rPr>
              <a:t>(institutions, entreprises, politiques)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a:extLst>
              <a:ext uri="{FF2B5EF4-FFF2-40B4-BE49-F238E27FC236}">
                <a16:creationId xmlns:a16="http://schemas.microsoft.com/office/drawing/2014/main" id="{B3C380A3-4B9A-4281-A075-18926CC057DA}"/>
              </a:ext>
            </a:extLst>
          </p:cNvPr>
          <p:cNvSpPr/>
          <p:nvPr/>
        </p:nvSpPr>
        <p:spPr>
          <a:xfrm>
            <a:off x="247263" y="5568549"/>
            <a:ext cx="11664000" cy="110013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5000" rIns="90000" bIns="45000" anchor="t" anchorCtr="0" compatLnSpc="0">
            <a:spAutoFit/>
          </a:bodyPr>
          <a:lstStyle/>
          <a:p>
            <a:pPr marL="285750" lvl="0" indent="-285750">
              <a:spcBef>
                <a:spcPts val="601"/>
              </a:spcBef>
              <a:buSzPct val="45000"/>
              <a:buFont typeface="Wingdings" panose="05000000000000000000" pitchFamily="2" charset="2"/>
              <a:buChar char="q"/>
              <a:defRPr sz="1800"/>
            </a:pPr>
            <a:r>
              <a:rPr lang="fr-FR" sz="1600" dirty="0">
                <a:solidFill>
                  <a:srgbClr val="000000"/>
                </a:solidFill>
                <a:latin typeface="Century Gothic" pitchFamily="18"/>
                <a:ea typeface="Microsoft YaHei" pitchFamily="2"/>
                <a:cs typeface="Mangal" pitchFamily="2"/>
              </a:rPr>
              <a:t>En France, la production </a:t>
            </a:r>
            <a:r>
              <a:rPr lang="fr-FR" sz="1600" b="1" dirty="0">
                <a:solidFill>
                  <a:srgbClr val="000000"/>
                </a:solidFill>
                <a:latin typeface="Century Gothic" pitchFamily="18"/>
                <a:ea typeface="Microsoft YaHei" pitchFamily="2"/>
                <a:cs typeface="Mangal" pitchFamily="2"/>
              </a:rPr>
              <a:t>d'énergie électrique </a:t>
            </a:r>
            <a:r>
              <a:rPr lang="fr-FR" sz="1600" dirty="0">
                <a:solidFill>
                  <a:srgbClr val="000000"/>
                </a:solidFill>
                <a:latin typeface="Century Gothic" pitchFamily="18"/>
                <a:ea typeface="Microsoft YaHei" pitchFamily="2"/>
                <a:cs typeface="Mangal" pitchFamily="2"/>
              </a:rPr>
              <a:t>n’émet que très peu de CO2 </a:t>
            </a:r>
            <a:r>
              <a:rPr lang="fr-FR" sz="1400" dirty="0">
                <a:solidFill>
                  <a:srgbClr val="000000"/>
                </a:solidFill>
                <a:latin typeface="Century Gothic" pitchFamily="18"/>
                <a:ea typeface="Microsoft YaHei" pitchFamily="2"/>
                <a:cs typeface="Mangal" pitchFamily="2"/>
              </a:rPr>
              <a:t>(bien que perfectible sur d'autres aspects)</a:t>
            </a:r>
            <a:endParaRPr lang="fr-FR" sz="1600" dirty="0">
              <a:solidFill>
                <a:srgbClr val="000000"/>
              </a:solidFill>
              <a:latin typeface="Century Gothic" pitchFamily="18"/>
              <a:ea typeface="Microsoft YaHei" pitchFamily="2"/>
              <a:cs typeface="Mangal" pitchFamily="2"/>
            </a:endParaRPr>
          </a:p>
          <a:p>
            <a:pPr marL="285750" lvl="1" indent="-285750">
              <a:spcBef>
                <a:spcPts val="601"/>
              </a:spcBef>
              <a:buSzPct val="45000"/>
              <a:buFont typeface="Wingdings" panose="05000000000000000000" pitchFamily="2" charset="2"/>
              <a:buChar char="q"/>
              <a:defRPr sz="1800"/>
            </a:pPr>
            <a:r>
              <a:rPr lang="fr-FR" sz="1600" dirty="0">
                <a:solidFill>
                  <a:srgbClr val="000000"/>
                </a:solidFill>
                <a:latin typeface="Century Gothic" pitchFamily="18"/>
                <a:ea typeface="Microsoft YaHei" pitchFamily="2"/>
                <a:cs typeface="Mangal" pitchFamily="2"/>
              </a:rPr>
              <a:t>En France, les </a:t>
            </a:r>
            <a:r>
              <a:rPr lang="fr-FR" sz="1600" u="sng" dirty="0">
                <a:solidFill>
                  <a:srgbClr val="000000"/>
                </a:solidFill>
                <a:latin typeface="Century Gothic" pitchFamily="18"/>
                <a:ea typeface="Microsoft YaHei" pitchFamily="2"/>
                <a:cs typeface="Mangal" pitchFamily="2"/>
              </a:rPr>
              <a:t>actions politiques engagées ne suffisent pas </a:t>
            </a:r>
            <a:r>
              <a:rPr lang="fr-FR" sz="1600" dirty="0">
                <a:solidFill>
                  <a:srgbClr val="000000"/>
                </a:solidFill>
                <a:latin typeface="Century Gothic" pitchFamily="18"/>
                <a:ea typeface="Microsoft YaHei" pitchFamily="2"/>
                <a:cs typeface="Mangal" pitchFamily="2"/>
              </a:rPr>
              <a:t>pour limiter le réchauffement à 2°C</a:t>
            </a:r>
          </a:p>
          <a:p>
            <a:pPr marL="285750" lvl="1" indent="-285750">
              <a:spcBef>
                <a:spcPts val="601"/>
              </a:spcBef>
              <a:buSzPct val="45000"/>
              <a:buFont typeface="Wingdings" panose="05000000000000000000" pitchFamily="2" charset="2"/>
              <a:buChar char="q"/>
              <a:defRPr sz="1800"/>
            </a:pPr>
            <a:r>
              <a:rPr lang="fr-FR" sz="1600" b="1" dirty="0">
                <a:solidFill>
                  <a:srgbClr val="FF0000"/>
                </a:solidFill>
                <a:latin typeface="Century Gothic" pitchFamily="18"/>
                <a:ea typeface="Microsoft YaHei" pitchFamily="2"/>
                <a:cs typeface="Mangal" pitchFamily="2"/>
              </a:rPr>
              <a:t>Est-ce que le découpage et la privatisation du secteur de l’Energie permettra d’atteindre ces objectifs ?</a:t>
            </a:r>
          </a:p>
        </p:txBody>
      </p:sp>
      <p:sp>
        <p:nvSpPr>
          <p:cNvPr id="2" name="Titre 1">
            <a:extLst>
              <a:ext uri="{FF2B5EF4-FFF2-40B4-BE49-F238E27FC236}">
                <a16:creationId xmlns:a16="http://schemas.microsoft.com/office/drawing/2014/main" id="{D2F83701-6353-4673-86E7-7CCEC9BEA93D}"/>
              </a:ext>
            </a:extLst>
          </p:cNvPr>
          <p:cNvSpPr txBox="1">
            <a:spLocks noGrp="1"/>
          </p:cNvSpPr>
          <p:nvPr>
            <p:ph type="title" idx="4294967295"/>
          </p:nvPr>
        </p:nvSpPr>
        <p:spPr>
          <a:xfrm>
            <a:off x="2874600" y="123120"/>
            <a:ext cx="9090720" cy="1292760"/>
          </a:xfrm>
        </p:spPr>
        <p:txBody>
          <a:bodyPr/>
          <a:lstStyle/>
          <a:p>
            <a:pPr lvl="0"/>
            <a:r>
              <a:rPr lang="en-US" sz="3200" b="1">
                <a:latin typeface="Frutiger Roman" pitchFamily="34"/>
              </a:rPr>
              <a:t>Sur quoi porter nos efforts ?</a:t>
            </a:r>
          </a:p>
        </p:txBody>
      </p:sp>
      <p:sp>
        <p:nvSpPr>
          <p:cNvPr id="3" name="Espace réservé du numéro de diapositive 3">
            <a:extLst>
              <a:ext uri="{FF2B5EF4-FFF2-40B4-BE49-F238E27FC236}">
                <a16:creationId xmlns:a16="http://schemas.microsoft.com/office/drawing/2014/main" id="{82D8EFFD-1E1D-49DE-BC7D-2AF8878D141A}"/>
              </a:ext>
            </a:extLst>
          </p:cNvPr>
          <p:cNvSpPr txBox="1">
            <a:spLocks noGrp="1"/>
          </p:cNvSpPr>
          <p:nvPr>
            <p:ph type="sldNum" sz="quarter" idx="8"/>
          </p:nvPr>
        </p:nvSpPr>
        <p:spPr>
          <a:xfrm>
            <a:off x="11427194" y="6320520"/>
            <a:ext cx="472965" cy="364679"/>
          </a:xfrm>
          <a:prstGeom prst="rect">
            <a:avLst/>
          </a:prstGeom>
          <a:noFill/>
          <a:ln>
            <a:noFill/>
          </a:ln>
        </p:spPr>
        <p:txBody>
          <a:bodyPr wrap="square" lIns="90000" tIns="45000" rIns="90000" bIns="45000" anchor="t" anchorCtr="0">
            <a:noAutofit/>
          </a:bodyPr>
          <a:lstStyle/>
          <a:p>
            <a:pPr lvl="0"/>
            <a:fld id="{57FD1927-CDF3-4ADD-9600-1A51D8707AE7}" type="slidenum">
              <a:rPr/>
              <a:t>13</a:t>
            </a:fld>
            <a:endParaRPr lang="fr-FR" dirty="0">
              <a:solidFill>
                <a:srgbClr val="000000"/>
              </a:solidFill>
              <a:latin typeface="Century Gothic" pitchFamily="18"/>
              <a:cs typeface="Tahoma" pitchFamily="2"/>
            </a:endParaRPr>
          </a:p>
        </p:txBody>
      </p:sp>
      <p:pic>
        <p:nvPicPr>
          <p:cNvPr id="4" name="Image 5">
            <a:extLst>
              <a:ext uri="{FF2B5EF4-FFF2-40B4-BE49-F238E27FC236}">
                <a16:creationId xmlns:a16="http://schemas.microsoft.com/office/drawing/2014/main" id="{23B73D00-8111-4BFC-8C59-CAF45822AB7C}"/>
              </a:ext>
            </a:extLst>
          </p:cNvPr>
          <p:cNvPicPr>
            <a:picLocks noChangeAspect="1"/>
          </p:cNvPicPr>
          <p:nvPr/>
        </p:nvPicPr>
        <p:blipFill rotWithShape="1">
          <a:blip r:embed="rId3">
            <a:lum/>
            <a:alphaModFix/>
          </a:blip>
          <a:srcRect b="3383"/>
          <a:stretch/>
        </p:blipFill>
        <p:spPr>
          <a:xfrm>
            <a:off x="247263" y="1481829"/>
            <a:ext cx="5360040" cy="3948473"/>
          </a:xfrm>
          <a:prstGeom prst="rect">
            <a:avLst/>
          </a:prstGeom>
          <a:noFill/>
          <a:ln>
            <a:noFill/>
          </a:ln>
        </p:spPr>
      </p:pic>
      <p:pic>
        <p:nvPicPr>
          <p:cNvPr id="5" name="Image 6">
            <a:extLst>
              <a:ext uri="{FF2B5EF4-FFF2-40B4-BE49-F238E27FC236}">
                <a16:creationId xmlns:a16="http://schemas.microsoft.com/office/drawing/2014/main" id="{4AB3464E-21C6-4268-8A42-28A329ECC334}"/>
              </a:ext>
            </a:extLst>
          </p:cNvPr>
          <p:cNvPicPr>
            <a:picLocks noChangeAspect="1"/>
          </p:cNvPicPr>
          <p:nvPr/>
        </p:nvPicPr>
        <p:blipFill>
          <a:blip r:embed="rId4">
            <a:lum/>
            <a:alphaModFix/>
          </a:blip>
          <a:srcRect/>
          <a:stretch>
            <a:fillRect/>
          </a:stretch>
        </p:blipFill>
        <p:spPr>
          <a:xfrm>
            <a:off x="5907239" y="1128309"/>
            <a:ext cx="5992920" cy="444024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48E3DA-2FC8-4817-8154-181F89F6C905}"/>
              </a:ext>
            </a:extLst>
          </p:cNvPr>
          <p:cNvSpPr txBox="1">
            <a:spLocks noGrp="1"/>
          </p:cNvSpPr>
          <p:nvPr>
            <p:ph type="title" idx="4294967295"/>
          </p:nvPr>
        </p:nvSpPr>
        <p:spPr>
          <a:xfrm>
            <a:off x="1980265" y="78480"/>
            <a:ext cx="10098095" cy="1292760"/>
          </a:xfrm>
        </p:spPr>
        <p:txBody>
          <a:bodyPr/>
          <a:lstStyle/>
          <a:p>
            <a:pPr lvl="0"/>
            <a:r>
              <a:rPr lang="en-US" sz="3200" b="1">
                <a:latin typeface="Frutiger Roman" pitchFamily="34"/>
              </a:rPr>
              <a:t>Exemple concret </a:t>
            </a:r>
            <a:br>
              <a:rPr lang="en-US" sz="3200" b="1">
                <a:latin typeface="Frutiger Roman" pitchFamily="34"/>
              </a:rPr>
            </a:br>
            <a:r>
              <a:rPr lang="en-US" sz="3200" b="1">
                <a:latin typeface="Frutiger Roman" pitchFamily="34"/>
              </a:rPr>
              <a:t>l'automobile et le transport</a:t>
            </a:r>
          </a:p>
        </p:txBody>
      </p:sp>
      <p:sp>
        <p:nvSpPr>
          <p:cNvPr id="3" name="Espace réservé du numéro de diapositive 3">
            <a:extLst>
              <a:ext uri="{FF2B5EF4-FFF2-40B4-BE49-F238E27FC236}">
                <a16:creationId xmlns:a16="http://schemas.microsoft.com/office/drawing/2014/main" id="{7491DDB8-741D-45DF-8E0B-F3F0A9AB9424}"/>
              </a:ext>
            </a:extLst>
          </p:cNvPr>
          <p:cNvSpPr txBox="1">
            <a:spLocks noGrp="1"/>
          </p:cNvSpPr>
          <p:nvPr>
            <p:ph type="sldNum" sz="quarter" idx="8"/>
          </p:nvPr>
        </p:nvSpPr>
        <p:spPr>
          <a:xfrm>
            <a:off x="11152314" y="6320521"/>
            <a:ext cx="747846" cy="315892"/>
          </a:xfrm>
          <a:prstGeom prst="rect">
            <a:avLst/>
          </a:prstGeom>
          <a:noFill/>
          <a:ln>
            <a:noFill/>
          </a:ln>
        </p:spPr>
        <p:txBody>
          <a:bodyPr wrap="square" lIns="90000" tIns="45000" rIns="90000" bIns="45000" anchor="t" anchorCtr="0">
            <a:noAutofit/>
          </a:bodyPr>
          <a:lstStyle/>
          <a:p>
            <a:pPr lvl="0"/>
            <a:fld id="{C786A792-9D4E-4587-B11C-7FA6E9C94707}" type="slidenum">
              <a:rPr lang="fr-FR">
                <a:solidFill>
                  <a:srgbClr val="000000"/>
                </a:solidFill>
                <a:latin typeface="Century Gothic" pitchFamily="18"/>
                <a:cs typeface="Tahoma" pitchFamily="2"/>
              </a:rPr>
              <a:t>14</a:t>
            </a:fld>
            <a:endParaRPr lang="fr-FR">
              <a:solidFill>
                <a:srgbClr val="000000"/>
              </a:solidFill>
              <a:latin typeface="Century Gothic" pitchFamily="18"/>
              <a:cs typeface="Tahoma" pitchFamily="2"/>
            </a:endParaRPr>
          </a:p>
        </p:txBody>
      </p:sp>
      <p:pic>
        <p:nvPicPr>
          <p:cNvPr id="4" name="Image 6">
            <a:extLst>
              <a:ext uri="{FF2B5EF4-FFF2-40B4-BE49-F238E27FC236}">
                <a16:creationId xmlns:a16="http://schemas.microsoft.com/office/drawing/2014/main" id="{76F9A7D5-3E4C-42A0-890B-CE65AC0F2441}"/>
              </a:ext>
            </a:extLst>
          </p:cNvPr>
          <p:cNvPicPr>
            <a:picLocks noChangeAspect="1"/>
          </p:cNvPicPr>
          <p:nvPr/>
        </p:nvPicPr>
        <p:blipFill>
          <a:blip r:embed="rId3">
            <a:lum/>
            <a:alphaModFix/>
          </a:blip>
          <a:srcRect/>
          <a:stretch>
            <a:fillRect/>
          </a:stretch>
        </p:blipFill>
        <p:spPr>
          <a:xfrm>
            <a:off x="168912" y="1691752"/>
            <a:ext cx="4181039" cy="2229119"/>
          </a:xfrm>
          <a:prstGeom prst="rect">
            <a:avLst/>
          </a:prstGeom>
          <a:noFill/>
          <a:ln>
            <a:noFill/>
          </a:ln>
        </p:spPr>
      </p:pic>
      <p:pic>
        <p:nvPicPr>
          <p:cNvPr id="5" name="Image 7">
            <a:extLst>
              <a:ext uri="{FF2B5EF4-FFF2-40B4-BE49-F238E27FC236}">
                <a16:creationId xmlns:a16="http://schemas.microsoft.com/office/drawing/2014/main" id="{7CF1D896-0EE4-4238-9C85-F23639FE9FEF}"/>
              </a:ext>
            </a:extLst>
          </p:cNvPr>
          <p:cNvPicPr>
            <a:picLocks noChangeAspect="1"/>
          </p:cNvPicPr>
          <p:nvPr/>
        </p:nvPicPr>
        <p:blipFill>
          <a:blip r:embed="rId4">
            <a:lum/>
            <a:alphaModFix/>
          </a:blip>
          <a:srcRect/>
          <a:stretch>
            <a:fillRect/>
          </a:stretch>
        </p:blipFill>
        <p:spPr>
          <a:xfrm>
            <a:off x="8087061" y="1241696"/>
            <a:ext cx="3936027" cy="2942119"/>
          </a:xfrm>
          <a:prstGeom prst="rect">
            <a:avLst/>
          </a:prstGeom>
          <a:noFill/>
          <a:ln>
            <a:noFill/>
          </a:ln>
        </p:spPr>
      </p:pic>
      <p:pic>
        <p:nvPicPr>
          <p:cNvPr id="6" name="Image 8">
            <a:extLst>
              <a:ext uri="{FF2B5EF4-FFF2-40B4-BE49-F238E27FC236}">
                <a16:creationId xmlns:a16="http://schemas.microsoft.com/office/drawing/2014/main" id="{581B7A88-B7EC-4D61-A691-0BDDDAB4D11B}"/>
              </a:ext>
            </a:extLst>
          </p:cNvPr>
          <p:cNvPicPr>
            <a:picLocks noChangeAspect="1"/>
          </p:cNvPicPr>
          <p:nvPr/>
        </p:nvPicPr>
        <p:blipFill rotWithShape="1">
          <a:blip r:embed="rId5">
            <a:lum/>
            <a:alphaModFix/>
          </a:blip>
          <a:srcRect b="4332"/>
          <a:stretch/>
        </p:blipFill>
        <p:spPr>
          <a:xfrm>
            <a:off x="4543559" y="1057680"/>
            <a:ext cx="3664440" cy="3396514"/>
          </a:xfrm>
          <a:prstGeom prst="rect">
            <a:avLst/>
          </a:prstGeom>
          <a:noFill/>
          <a:ln>
            <a:noFill/>
          </a:ln>
        </p:spPr>
      </p:pic>
      <p:sp>
        <p:nvSpPr>
          <p:cNvPr id="7" name="Rectangle 11">
            <a:extLst>
              <a:ext uri="{FF2B5EF4-FFF2-40B4-BE49-F238E27FC236}">
                <a16:creationId xmlns:a16="http://schemas.microsoft.com/office/drawing/2014/main" id="{0A291716-CD34-474B-A643-87656037887E}"/>
              </a:ext>
            </a:extLst>
          </p:cNvPr>
          <p:cNvSpPr/>
          <p:nvPr/>
        </p:nvSpPr>
        <p:spPr>
          <a:xfrm>
            <a:off x="143072" y="4557410"/>
            <a:ext cx="11664000" cy="10297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5000" rIns="90000" bIns="45000" anchor="t" anchorCtr="0" compatLnSpc="0">
            <a:spAutoFit/>
          </a:bodyPr>
          <a:lstStyle/>
          <a:p>
            <a:pPr marL="285750" marR="0" lvl="0" indent="-285750">
              <a:lnSpc>
                <a:spcPct val="100000"/>
              </a:lnSpc>
              <a:spcBef>
                <a:spcPts val="601"/>
              </a:spcBef>
              <a:spcAft>
                <a:spcPts val="0"/>
              </a:spcAft>
              <a:buSzPct val="45000"/>
              <a:buFont typeface="Wingdings" panose="05000000000000000000" pitchFamily="2" charset="2"/>
              <a:buChar char="q"/>
              <a:tabLst/>
              <a:defRPr sz="1800"/>
            </a:pPr>
            <a:r>
              <a:rPr lang="fr-FR" sz="1600" dirty="0">
                <a:solidFill>
                  <a:srgbClr val="000000"/>
                </a:solidFill>
                <a:latin typeface="Century Gothic" pitchFamily="18"/>
                <a:ea typeface="Microsoft YaHei" pitchFamily="2"/>
                <a:cs typeface="Mangal" pitchFamily="2"/>
              </a:rPr>
              <a:t>Attention au phénomène de compensation des gains en énergies !</a:t>
            </a:r>
          </a:p>
          <a:p>
            <a:pPr marL="285750" marR="0" lvl="0" indent="-285750">
              <a:lnSpc>
                <a:spcPct val="100000"/>
              </a:lnSpc>
              <a:spcBef>
                <a:spcPts val="601"/>
              </a:spcBef>
              <a:spcAft>
                <a:spcPts val="0"/>
              </a:spcAft>
              <a:buSzPct val="45000"/>
              <a:buFont typeface="Wingdings" panose="05000000000000000000" pitchFamily="2" charset="2"/>
              <a:buChar char="q"/>
              <a:tabLst/>
              <a:defRPr sz="1800"/>
            </a:pPr>
            <a:r>
              <a:rPr lang="fr-FR" sz="1600" dirty="0">
                <a:solidFill>
                  <a:srgbClr val="000000"/>
                </a:solidFill>
                <a:latin typeface="Century Gothic" pitchFamily="18"/>
                <a:ea typeface="Microsoft YaHei" pitchFamily="2"/>
                <a:cs typeface="Mangal" pitchFamily="2"/>
              </a:rPr>
              <a:t>Diversifions les mobilités des personnes et des marchandises !</a:t>
            </a:r>
          </a:p>
          <a:p>
            <a:pPr marL="0" marR="0" lvl="1" indent="0" algn="l" rtl="0" hangingPunct="1">
              <a:lnSpc>
                <a:spcPct val="100000"/>
              </a:lnSpc>
              <a:spcBef>
                <a:spcPts val="601"/>
              </a:spcBef>
              <a:spcAft>
                <a:spcPts val="0"/>
              </a:spcAft>
              <a:buNone/>
              <a:tabLst/>
              <a:defRPr sz="1800"/>
            </a:pPr>
            <a:endParaRPr lang="fr-FR" sz="1800" b="0" i="0" u="none" strike="noStrike" kern="1200" spc="0" dirty="0">
              <a:ln>
                <a:noFill/>
              </a:ln>
              <a:solidFill>
                <a:srgbClr val="000000"/>
              </a:solidFill>
              <a:latin typeface="EDF 2020" pitchFamily="34"/>
              <a:ea typeface="Microsoft YaHei" pitchFamily="2"/>
              <a:cs typeface="EDF 2020" pitchFamily="34"/>
            </a:endParaRPr>
          </a:p>
        </p:txBody>
      </p:sp>
      <p:sp>
        <p:nvSpPr>
          <p:cNvPr id="8" name="ZoneTexte 5">
            <a:extLst>
              <a:ext uri="{FF2B5EF4-FFF2-40B4-BE49-F238E27FC236}">
                <a16:creationId xmlns:a16="http://schemas.microsoft.com/office/drawing/2014/main" id="{5DFBDAB6-0702-435D-BAC1-D5AE1758E6DB}"/>
              </a:ext>
            </a:extLst>
          </p:cNvPr>
          <p:cNvSpPr/>
          <p:nvPr/>
        </p:nvSpPr>
        <p:spPr>
          <a:xfrm>
            <a:off x="650739" y="5254886"/>
            <a:ext cx="10423396" cy="141181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1">
              <a:lnSpc>
                <a:spcPct val="100000"/>
              </a:lnSpc>
              <a:spcBef>
                <a:spcPts val="0"/>
              </a:spcBef>
              <a:spcAft>
                <a:spcPts val="0"/>
              </a:spcAft>
              <a:buNone/>
              <a:tabLst/>
              <a:defRPr sz="1800"/>
            </a:pPr>
            <a:r>
              <a:rPr lang="fr-FR" sz="2000" b="1" i="0" u="sng" strike="noStrike" kern="1200" spc="0" dirty="0">
                <a:ln>
                  <a:noFill/>
                </a:ln>
                <a:latin typeface="Century Gothic" pitchFamily="18"/>
                <a:ea typeface="Microsoft YaHei" pitchFamily="2"/>
                <a:cs typeface="Mangal" pitchFamily="2"/>
              </a:rPr>
              <a:t>La transition énergétique implique :</a:t>
            </a:r>
          </a:p>
          <a:p>
            <a:pPr marL="1257300" lvl="2" indent="-342900">
              <a:buSzPct val="45000"/>
              <a:buFont typeface="Wingdings" panose="05000000000000000000" pitchFamily="2" charset="2"/>
              <a:buChar char="Ø"/>
              <a:defRPr sz="1800"/>
            </a:pPr>
            <a:r>
              <a:rPr lang="fr-FR" sz="2000" b="1" i="0" u="none" strike="noStrike" kern="1200" spc="0" dirty="0">
                <a:ln>
                  <a:noFill/>
                </a:ln>
                <a:latin typeface="Century Gothic" pitchFamily="18"/>
                <a:ea typeface="Microsoft YaHei" pitchFamily="2"/>
                <a:cs typeface="Mangal" pitchFamily="2"/>
              </a:rPr>
              <a:t>Un changement de production de certaines énergies</a:t>
            </a:r>
          </a:p>
          <a:p>
            <a:pPr marL="1257300" lvl="2" indent="-342900">
              <a:buSzPct val="45000"/>
              <a:buFont typeface="Wingdings" panose="05000000000000000000" pitchFamily="2" charset="2"/>
              <a:buChar char="Ø"/>
              <a:defRPr sz="1800"/>
            </a:pPr>
            <a:r>
              <a:rPr lang="fr-FR" sz="2000" b="1" i="0" u="none" strike="noStrike" kern="1200" spc="0" dirty="0">
                <a:ln>
                  <a:noFill/>
                </a:ln>
                <a:latin typeface="Century Gothic" pitchFamily="18"/>
                <a:ea typeface="Microsoft YaHei" pitchFamily="2"/>
                <a:cs typeface="Mangal" pitchFamily="2"/>
              </a:rPr>
              <a:t>Une modération de la demande et donc de la production !</a:t>
            </a:r>
          </a:p>
          <a:p>
            <a:pPr marL="0" lvl="2" algn="ctr">
              <a:buSzPct val="45000"/>
              <a:defRPr sz="1800"/>
            </a:pPr>
            <a:r>
              <a:rPr lang="fr-FR" sz="2400" b="1" i="0" u="none" strike="noStrike" kern="1200" spc="0" dirty="0">
                <a:ln>
                  <a:noFill/>
                </a:ln>
                <a:solidFill>
                  <a:srgbClr val="FF0000"/>
                </a:solidFill>
                <a:latin typeface="Century Gothic" pitchFamily="18"/>
                <a:ea typeface="Microsoft YaHei" pitchFamily="2"/>
                <a:cs typeface="Mangal" pitchFamily="2"/>
              </a:rPr>
              <a:t>Qui peut organiser une telle transition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0" y="2863720"/>
            <a:ext cx="12192000" cy="1825096"/>
          </a:xfrm>
        </p:spPr>
        <p:txBody>
          <a:bodyPr>
            <a:normAutofit fontScale="90000"/>
          </a:bodyPr>
          <a:lstStyle/>
          <a:p>
            <a:pPr algn="ctr"/>
            <a:r>
              <a:rPr lang="fr-FR" sz="5300" b="1" u="sng" dirty="0"/>
              <a:t>Thème 3</a:t>
            </a:r>
            <a:br>
              <a:rPr lang="fr-FR" b="1" dirty="0"/>
            </a:br>
            <a:br>
              <a:rPr lang="fr-FR" b="1" dirty="0"/>
            </a:br>
            <a:r>
              <a:rPr lang="fr-FR" b="1" dirty="0"/>
              <a:t>Le Service public de l’énergie </a:t>
            </a:r>
            <a:br>
              <a:rPr lang="fr-FR" b="1" dirty="0"/>
            </a:br>
            <a:r>
              <a:rPr lang="fr-FR" b="1" dirty="0"/>
              <a:t>et les territoires</a:t>
            </a:r>
            <a:br>
              <a:rPr lang="fr-FR" b="1" dirty="0"/>
            </a:br>
            <a:r>
              <a:rPr lang="fr-FR" b="1" dirty="0"/>
              <a:t> </a:t>
            </a:r>
            <a:r>
              <a:rPr lang="fr-FR" sz="3600" b="1" dirty="0"/>
              <a:t>exemple en Corrèze</a:t>
            </a:r>
            <a:endParaRPr lang="fr-FR" dirty="0"/>
          </a:p>
        </p:txBody>
      </p:sp>
    </p:spTree>
    <p:extLst>
      <p:ext uri="{BB962C8B-B14F-4D97-AF65-F5344CB8AC3E}">
        <p14:creationId xmlns:p14="http://schemas.microsoft.com/office/powerpoint/2010/main" val="3468973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61">
            <a:extLst>
              <a:ext uri="{FF2B5EF4-FFF2-40B4-BE49-F238E27FC236}">
                <a16:creationId xmlns:a16="http://schemas.microsoft.com/office/drawing/2014/main" id="{268750A6-C4FA-456F-BAD6-0EC390ED5A08}"/>
              </a:ext>
            </a:extLst>
          </p:cNvPr>
          <p:cNvGrpSpPr/>
          <p:nvPr/>
        </p:nvGrpSpPr>
        <p:grpSpPr>
          <a:xfrm>
            <a:off x="257166" y="1223179"/>
            <a:ext cx="5684759" cy="4810680"/>
            <a:chOff x="293760" y="1464479"/>
            <a:chExt cx="5684759" cy="4810680"/>
          </a:xfrm>
        </p:grpSpPr>
        <p:pic>
          <p:nvPicPr>
            <p:cNvPr id="4" name="Image 3">
              <a:extLst>
                <a:ext uri="{FF2B5EF4-FFF2-40B4-BE49-F238E27FC236}">
                  <a16:creationId xmlns:a16="http://schemas.microsoft.com/office/drawing/2014/main" id="{EC5D6D63-DBEB-4F28-B261-13A1D8FBDCF7}"/>
                </a:ext>
              </a:extLst>
            </p:cNvPr>
            <p:cNvPicPr>
              <a:picLocks noChangeAspect="1"/>
            </p:cNvPicPr>
            <p:nvPr/>
          </p:nvPicPr>
          <p:blipFill>
            <a:blip r:embed="rId3" cstate="email">
              <a:lum/>
              <a:alphaModFix/>
              <a:extLst>
                <a:ext uri="{28A0092B-C50C-407E-A947-70E740481C1C}">
                  <a14:useLocalDpi xmlns:a14="http://schemas.microsoft.com/office/drawing/2010/main"/>
                </a:ext>
              </a:extLst>
            </a:blip>
            <a:srcRect/>
            <a:stretch>
              <a:fillRect/>
            </a:stretch>
          </p:blipFill>
          <p:spPr>
            <a:xfrm>
              <a:off x="293760" y="1464479"/>
              <a:ext cx="5684759" cy="4810680"/>
            </a:xfrm>
            <a:prstGeom prst="rect">
              <a:avLst/>
            </a:prstGeom>
            <a:noFill/>
            <a:ln>
              <a:noFill/>
            </a:ln>
          </p:spPr>
        </p:pic>
        <p:sp>
          <p:nvSpPr>
            <p:cNvPr id="5" name="Ellipse 4">
              <a:extLst>
                <a:ext uri="{FF2B5EF4-FFF2-40B4-BE49-F238E27FC236}">
                  <a16:creationId xmlns:a16="http://schemas.microsoft.com/office/drawing/2014/main" id="{67BCA67F-DC2D-4BD1-BC48-BFB6F895369D}"/>
                </a:ext>
              </a:extLst>
            </p:cNvPr>
            <p:cNvSpPr/>
            <p:nvPr/>
          </p:nvSpPr>
          <p:spPr>
            <a:xfrm>
              <a:off x="4312440" y="392472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E5224E"/>
            </a:solidFill>
            <a:ln w="12600">
              <a:solidFill>
                <a:srgbClr val="A91939"/>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6" name="Ellipse 6">
              <a:extLst>
                <a:ext uri="{FF2B5EF4-FFF2-40B4-BE49-F238E27FC236}">
                  <a16:creationId xmlns:a16="http://schemas.microsoft.com/office/drawing/2014/main" id="{321E5B6E-0DC3-411A-8BB6-C59A08B7C47E}"/>
                </a:ext>
              </a:extLst>
            </p:cNvPr>
            <p:cNvSpPr/>
            <p:nvPr/>
          </p:nvSpPr>
          <p:spPr>
            <a:xfrm>
              <a:off x="4312440" y="356976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53A3EB"/>
            </a:solidFill>
            <a:ln w="12600">
              <a:solidFill>
                <a:srgbClr val="002060"/>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7" name="Ellipse 7">
              <a:extLst>
                <a:ext uri="{FF2B5EF4-FFF2-40B4-BE49-F238E27FC236}">
                  <a16:creationId xmlns:a16="http://schemas.microsoft.com/office/drawing/2014/main" id="{3B684CFC-3A4B-4BC0-8FBF-445E450D88BC}"/>
                </a:ext>
              </a:extLst>
            </p:cNvPr>
            <p:cNvSpPr/>
            <p:nvPr/>
          </p:nvSpPr>
          <p:spPr>
            <a:xfrm>
              <a:off x="5076000" y="339696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53A3EB"/>
            </a:solidFill>
            <a:ln w="12600">
              <a:solidFill>
                <a:srgbClr val="FF0000"/>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8" name="Ellipse 8">
              <a:extLst>
                <a:ext uri="{FF2B5EF4-FFF2-40B4-BE49-F238E27FC236}">
                  <a16:creationId xmlns:a16="http://schemas.microsoft.com/office/drawing/2014/main" id="{38F7A62B-DA7D-44B0-8164-17334A58B24F}"/>
                </a:ext>
              </a:extLst>
            </p:cNvPr>
            <p:cNvSpPr/>
            <p:nvPr/>
          </p:nvSpPr>
          <p:spPr>
            <a:xfrm>
              <a:off x="4550040" y="370404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53A3EB"/>
            </a:solidFill>
            <a:ln w="12600">
              <a:solidFill>
                <a:srgbClr val="FF0000"/>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9" name="Ellipse 9">
              <a:extLst>
                <a:ext uri="{FF2B5EF4-FFF2-40B4-BE49-F238E27FC236}">
                  <a16:creationId xmlns:a16="http://schemas.microsoft.com/office/drawing/2014/main" id="{32D30B99-8785-4FEF-B799-604E4CB846B9}"/>
                </a:ext>
              </a:extLst>
            </p:cNvPr>
            <p:cNvSpPr/>
            <p:nvPr/>
          </p:nvSpPr>
          <p:spPr>
            <a:xfrm>
              <a:off x="4030919" y="429948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53A3EB"/>
            </a:solidFill>
            <a:ln w="12600">
              <a:solidFill>
                <a:srgbClr val="FF0000"/>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0" name="Ellipse 10">
              <a:extLst>
                <a:ext uri="{FF2B5EF4-FFF2-40B4-BE49-F238E27FC236}">
                  <a16:creationId xmlns:a16="http://schemas.microsoft.com/office/drawing/2014/main" id="{67324601-B365-496F-8828-340752D288F7}"/>
                </a:ext>
              </a:extLst>
            </p:cNvPr>
            <p:cNvSpPr/>
            <p:nvPr/>
          </p:nvSpPr>
          <p:spPr>
            <a:xfrm>
              <a:off x="3280680" y="474480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53A3EB"/>
            </a:solidFill>
            <a:ln w="12600">
              <a:solidFill>
                <a:srgbClr val="FF0000"/>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1" name="Ellipse 11">
              <a:extLst>
                <a:ext uri="{FF2B5EF4-FFF2-40B4-BE49-F238E27FC236}">
                  <a16:creationId xmlns:a16="http://schemas.microsoft.com/office/drawing/2014/main" id="{E7382F81-91B1-424C-9DE9-C027D8B91CA2}"/>
                </a:ext>
              </a:extLst>
            </p:cNvPr>
            <p:cNvSpPr/>
            <p:nvPr/>
          </p:nvSpPr>
          <p:spPr>
            <a:xfrm>
              <a:off x="3090600" y="495180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53A3EB"/>
            </a:solidFill>
            <a:ln w="12600">
              <a:solidFill>
                <a:srgbClr val="FF0000"/>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2" name="Ellipse 12">
              <a:extLst>
                <a:ext uri="{FF2B5EF4-FFF2-40B4-BE49-F238E27FC236}">
                  <a16:creationId xmlns:a16="http://schemas.microsoft.com/office/drawing/2014/main" id="{5CEC5756-9518-4547-AB21-E545AE4A6815}"/>
                </a:ext>
              </a:extLst>
            </p:cNvPr>
            <p:cNvSpPr/>
            <p:nvPr/>
          </p:nvSpPr>
          <p:spPr>
            <a:xfrm>
              <a:off x="4854600" y="303588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53A3EB"/>
            </a:solidFill>
            <a:ln w="12600">
              <a:solidFill>
                <a:srgbClr val="002060"/>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3" name="Ellipse 13">
              <a:extLst>
                <a:ext uri="{FF2B5EF4-FFF2-40B4-BE49-F238E27FC236}">
                  <a16:creationId xmlns:a16="http://schemas.microsoft.com/office/drawing/2014/main" id="{5828EE62-9446-463D-8485-A445E3CA0802}"/>
                </a:ext>
              </a:extLst>
            </p:cNvPr>
            <p:cNvSpPr/>
            <p:nvPr/>
          </p:nvSpPr>
          <p:spPr>
            <a:xfrm>
              <a:off x="4984560" y="318024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E5224E"/>
            </a:solidFill>
            <a:ln w="12600">
              <a:solidFill>
                <a:srgbClr val="A91939"/>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4" name="Ellipse 14">
              <a:extLst>
                <a:ext uri="{FF2B5EF4-FFF2-40B4-BE49-F238E27FC236}">
                  <a16:creationId xmlns:a16="http://schemas.microsoft.com/office/drawing/2014/main" id="{E87E5301-E23B-456B-9672-10299CFEB2F7}"/>
                </a:ext>
              </a:extLst>
            </p:cNvPr>
            <p:cNvSpPr/>
            <p:nvPr/>
          </p:nvSpPr>
          <p:spPr>
            <a:xfrm>
              <a:off x="2705039" y="256824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E5224E"/>
            </a:solidFill>
            <a:ln w="12600">
              <a:solidFill>
                <a:srgbClr val="A91939"/>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5" name="Ellipse 15">
              <a:extLst>
                <a:ext uri="{FF2B5EF4-FFF2-40B4-BE49-F238E27FC236}">
                  <a16:creationId xmlns:a16="http://schemas.microsoft.com/office/drawing/2014/main" id="{89E82906-35DD-4192-B74A-1A99F1607282}"/>
                </a:ext>
              </a:extLst>
            </p:cNvPr>
            <p:cNvSpPr/>
            <p:nvPr/>
          </p:nvSpPr>
          <p:spPr>
            <a:xfrm>
              <a:off x="2796480" y="253476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53A3EB"/>
            </a:solidFill>
            <a:ln w="12600">
              <a:solidFill>
                <a:srgbClr val="002060"/>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6" name="Ellipse 16">
              <a:extLst>
                <a:ext uri="{FF2B5EF4-FFF2-40B4-BE49-F238E27FC236}">
                  <a16:creationId xmlns:a16="http://schemas.microsoft.com/office/drawing/2014/main" id="{01DEA719-06CB-47CE-B7D5-DE605B52A2B0}"/>
                </a:ext>
              </a:extLst>
            </p:cNvPr>
            <p:cNvSpPr/>
            <p:nvPr/>
          </p:nvSpPr>
          <p:spPr>
            <a:xfrm>
              <a:off x="2490120" y="271224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E5224E"/>
            </a:solidFill>
            <a:ln w="12600">
              <a:solidFill>
                <a:srgbClr val="A91939"/>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7" name="Ellipse 17">
              <a:extLst>
                <a:ext uri="{FF2B5EF4-FFF2-40B4-BE49-F238E27FC236}">
                  <a16:creationId xmlns:a16="http://schemas.microsoft.com/office/drawing/2014/main" id="{99097216-1C91-4731-B8D2-AC1113EBD352}"/>
                </a:ext>
              </a:extLst>
            </p:cNvPr>
            <p:cNvSpPr/>
            <p:nvPr/>
          </p:nvSpPr>
          <p:spPr>
            <a:xfrm>
              <a:off x="2581560" y="271224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53A3EB"/>
            </a:solidFill>
            <a:ln w="12600">
              <a:solidFill>
                <a:srgbClr val="002060"/>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8" name="Ellipse 18">
              <a:extLst>
                <a:ext uri="{FF2B5EF4-FFF2-40B4-BE49-F238E27FC236}">
                  <a16:creationId xmlns:a16="http://schemas.microsoft.com/office/drawing/2014/main" id="{0B46B9A8-49FA-4E82-8B41-86F1D1B56485}"/>
                </a:ext>
              </a:extLst>
            </p:cNvPr>
            <p:cNvSpPr/>
            <p:nvPr/>
          </p:nvSpPr>
          <p:spPr>
            <a:xfrm>
              <a:off x="1300319" y="425376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53A3EB"/>
            </a:solidFill>
            <a:ln w="12600">
              <a:solidFill>
                <a:srgbClr val="FF0000"/>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9" name="Ellipse 19">
              <a:extLst>
                <a:ext uri="{FF2B5EF4-FFF2-40B4-BE49-F238E27FC236}">
                  <a16:creationId xmlns:a16="http://schemas.microsoft.com/office/drawing/2014/main" id="{30FB54ED-7281-49BA-B9E1-3AF994E299CB}"/>
                </a:ext>
              </a:extLst>
            </p:cNvPr>
            <p:cNvSpPr/>
            <p:nvPr/>
          </p:nvSpPr>
          <p:spPr>
            <a:xfrm>
              <a:off x="1300319" y="416232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53A3EB"/>
            </a:solidFill>
            <a:ln w="12600">
              <a:solidFill>
                <a:srgbClr val="FF0000"/>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20" name="Ellipse 20">
              <a:extLst>
                <a:ext uri="{FF2B5EF4-FFF2-40B4-BE49-F238E27FC236}">
                  <a16:creationId xmlns:a16="http://schemas.microsoft.com/office/drawing/2014/main" id="{14A0439A-9598-4904-8A6E-8149BBE6F926}"/>
                </a:ext>
              </a:extLst>
            </p:cNvPr>
            <p:cNvSpPr/>
            <p:nvPr/>
          </p:nvSpPr>
          <p:spPr>
            <a:xfrm>
              <a:off x="1300319" y="407088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53A3EB"/>
            </a:solidFill>
            <a:ln w="12600">
              <a:solidFill>
                <a:srgbClr val="FF0000"/>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21" name="Ellipse 21">
              <a:extLst>
                <a:ext uri="{FF2B5EF4-FFF2-40B4-BE49-F238E27FC236}">
                  <a16:creationId xmlns:a16="http://schemas.microsoft.com/office/drawing/2014/main" id="{8D3B7869-3749-4DCE-B441-0DBB2DBD58A4}"/>
                </a:ext>
              </a:extLst>
            </p:cNvPr>
            <p:cNvSpPr/>
            <p:nvPr/>
          </p:nvSpPr>
          <p:spPr>
            <a:xfrm>
              <a:off x="1567080" y="334908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53A3EB"/>
            </a:solidFill>
            <a:ln w="12600">
              <a:solidFill>
                <a:srgbClr val="FF0000"/>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22" name="Ellipse 22">
              <a:extLst>
                <a:ext uri="{FF2B5EF4-FFF2-40B4-BE49-F238E27FC236}">
                  <a16:creationId xmlns:a16="http://schemas.microsoft.com/office/drawing/2014/main" id="{F92E1662-316B-4B9B-9FDF-F858B4C87C4C}"/>
                </a:ext>
              </a:extLst>
            </p:cNvPr>
            <p:cNvSpPr/>
            <p:nvPr/>
          </p:nvSpPr>
          <p:spPr>
            <a:xfrm>
              <a:off x="3280680" y="515088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53A3EB"/>
            </a:solidFill>
            <a:ln w="12600">
              <a:solidFill>
                <a:srgbClr val="002060"/>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23" name="Ellipse 23">
              <a:extLst>
                <a:ext uri="{FF2B5EF4-FFF2-40B4-BE49-F238E27FC236}">
                  <a16:creationId xmlns:a16="http://schemas.microsoft.com/office/drawing/2014/main" id="{52FC57A5-B64F-46D9-8942-E9D3EA94125D}"/>
                </a:ext>
              </a:extLst>
            </p:cNvPr>
            <p:cNvSpPr/>
            <p:nvPr/>
          </p:nvSpPr>
          <p:spPr>
            <a:xfrm>
              <a:off x="3152879" y="511200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E5224E"/>
            </a:solidFill>
            <a:ln w="12600">
              <a:solidFill>
                <a:srgbClr val="A91939"/>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24" name="Ellipse 25">
              <a:extLst>
                <a:ext uri="{FF2B5EF4-FFF2-40B4-BE49-F238E27FC236}">
                  <a16:creationId xmlns:a16="http://schemas.microsoft.com/office/drawing/2014/main" id="{4D048A9A-CBF7-4626-9CBD-28E653B09E97}"/>
                </a:ext>
              </a:extLst>
            </p:cNvPr>
            <p:cNvSpPr/>
            <p:nvPr/>
          </p:nvSpPr>
          <p:spPr>
            <a:xfrm>
              <a:off x="3431520" y="558936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E5224E"/>
            </a:solidFill>
            <a:ln w="12600">
              <a:solidFill>
                <a:srgbClr val="A91939"/>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25" name="Ellipse 26">
              <a:extLst>
                <a:ext uri="{FF2B5EF4-FFF2-40B4-BE49-F238E27FC236}">
                  <a16:creationId xmlns:a16="http://schemas.microsoft.com/office/drawing/2014/main" id="{ACDF866A-C54F-4742-A001-ECDC3F73D19F}"/>
                </a:ext>
              </a:extLst>
            </p:cNvPr>
            <p:cNvSpPr/>
            <p:nvPr/>
          </p:nvSpPr>
          <p:spPr>
            <a:xfrm>
              <a:off x="3326399" y="444744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E5224E"/>
            </a:solidFill>
            <a:ln w="12600">
              <a:solidFill>
                <a:srgbClr val="A91939"/>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26" name="Ellipse 27">
              <a:extLst>
                <a:ext uri="{FF2B5EF4-FFF2-40B4-BE49-F238E27FC236}">
                  <a16:creationId xmlns:a16="http://schemas.microsoft.com/office/drawing/2014/main" id="{13DF2339-E044-4D34-A65B-FA1738246C8D}"/>
                </a:ext>
              </a:extLst>
            </p:cNvPr>
            <p:cNvSpPr/>
            <p:nvPr/>
          </p:nvSpPr>
          <p:spPr>
            <a:xfrm>
              <a:off x="3244320" y="426996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53A3EB"/>
            </a:solidFill>
            <a:ln w="12600">
              <a:solidFill>
                <a:srgbClr val="002060"/>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27" name="Ellipse 28">
              <a:extLst>
                <a:ext uri="{FF2B5EF4-FFF2-40B4-BE49-F238E27FC236}">
                  <a16:creationId xmlns:a16="http://schemas.microsoft.com/office/drawing/2014/main" id="{0ACEEF85-E0D9-4E62-96BC-A929B6DA4BAF}"/>
                </a:ext>
              </a:extLst>
            </p:cNvPr>
            <p:cNvSpPr/>
            <p:nvPr/>
          </p:nvSpPr>
          <p:spPr>
            <a:xfrm>
              <a:off x="3912480" y="399096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53A3EB"/>
            </a:solidFill>
            <a:ln w="12600">
              <a:solidFill>
                <a:srgbClr val="002060"/>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28" name="Ellipse 29">
              <a:extLst>
                <a:ext uri="{FF2B5EF4-FFF2-40B4-BE49-F238E27FC236}">
                  <a16:creationId xmlns:a16="http://schemas.microsoft.com/office/drawing/2014/main" id="{9556D6AB-2F58-420B-8BAD-0E01F5DD5AF2}"/>
                </a:ext>
              </a:extLst>
            </p:cNvPr>
            <p:cNvSpPr/>
            <p:nvPr/>
          </p:nvSpPr>
          <p:spPr>
            <a:xfrm>
              <a:off x="2796480" y="572652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E5224E"/>
            </a:solidFill>
            <a:ln w="12600">
              <a:solidFill>
                <a:srgbClr val="A91939"/>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29" name="Ellipse 30">
              <a:extLst>
                <a:ext uri="{FF2B5EF4-FFF2-40B4-BE49-F238E27FC236}">
                  <a16:creationId xmlns:a16="http://schemas.microsoft.com/office/drawing/2014/main" id="{AE84898D-A35F-4CB6-97B4-FA5D66B3F1D0}"/>
                </a:ext>
              </a:extLst>
            </p:cNvPr>
            <p:cNvSpPr/>
            <p:nvPr/>
          </p:nvSpPr>
          <p:spPr>
            <a:xfrm>
              <a:off x="3107159" y="568080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E5224E"/>
            </a:solidFill>
            <a:ln w="12600">
              <a:solidFill>
                <a:srgbClr val="A91939"/>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30" name="Ellipse 31">
              <a:extLst>
                <a:ext uri="{FF2B5EF4-FFF2-40B4-BE49-F238E27FC236}">
                  <a16:creationId xmlns:a16="http://schemas.microsoft.com/office/drawing/2014/main" id="{DB3DE931-8D42-412C-B609-E43C1B8A84E1}"/>
                </a:ext>
              </a:extLst>
            </p:cNvPr>
            <p:cNvSpPr/>
            <p:nvPr/>
          </p:nvSpPr>
          <p:spPr>
            <a:xfrm>
              <a:off x="4164480" y="549072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2D050"/>
            </a:solidFill>
            <a:ln w="12600">
              <a:solidFill>
                <a:srgbClr val="00B050"/>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31" name="Ellipse 32">
              <a:extLst>
                <a:ext uri="{FF2B5EF4-FFF2-40B4-BE49-F238E27FC236}">
                  <a16:creationId xmlns:a16="http://schemas.microsoft.com/office/drawing/2014/main" id="{66F8E7A0-320F-4F07-91FA-15D2E57750C5}"/>
                </a:ext>
              </a:extLst>
            </p:cNvPr>
            <p:cNvSpPr/>
            <p:nvPr/>
          </p:nvSpPr>
          <p:spPr>
            <a:xfrm>
              <a:off x="1589040" y="469908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2D050"/>
            </a:solidFill>
            <a:ln w="12600">
              <a:solidFill>
                <a:srgbClr val="00B050"/>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32" name="Ellipse 33">
              <a:extLst>
                <a:ext uri="{FF2B5EF4-FFF2-40B4-BE49-F238E27FC236}">
                  <a16:creationId xmlns:a16="http://schemas.microsoft.com/office/drawing/2014/main" id="{E331B260-1755-41CF-B01C-CCB62F324C2B}"/>
                </a:ext>
              </a:extLst>
            </p:cNvPr>
            <p:cNvSpPr/>
            <p:nvPr/>
          </p:nvSpPr>
          <p:spPr>
            <a:xfrm>
              <a:off x="1695960" y="469908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2D050"/>
            </a:solidFill>
            <a:ln w="12600">
              <a:solidFill>
                <a:srgbClr val="00B050"/>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33" name="Ellipse 34">
              <a:extLst>
                <a:ext uri="{FF2B5EF4-FFF2-40B4-BE49-F238E27FC236}">
                  <a16:creationId xmlns:a16="http://schemas.microsoft.com/office/drawing/2014/main" id="{14E35894-7BEA-4D02-A5ED-B6F3508CDD30}"/>
                </a:ext>
              </a:extLst>
            </p:cNvPr>
            <p:cNvSpPr/>
            <p:nvPr/>
          </p:nvSpPr>
          <p:spPr>
            <a:xfrm>
              <a:off x="2306520" y="411660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2D050"/>
            </a:solidFill>
            <a:ln w="12600">
              <a:solidFill>
                <a:srgbClr val="00B050"/>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34" name="Ellipse 35">
              <a:extLst>
                <a:ext uri="{FF2B5EF4-FFF2-40B4-BE49-F238E27FC236}">
                  <a16:creationId xmlns:a16="http://schemas.microsoft.com/office/drawing/2014/main" id="{9071F5D7-F125-4844-8482-001500622EE2}"/>
                </a:ext>
              </a:extLst>
            </p:cNvPr>
            <p:cNvSpPr/>
            <p:nvPr/>
          </p:nvSpPr>
          <p:spPr>
            <a:xfrm>
              <a:off x="2398680" y="411660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2D050"/>
            </a:solidFill>
            <a:ln w="12600">
              <a:solidFill>
                <a:srgbClr val="00B050"/>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35" name="Ellipse 36">
              <a:extLst>
                <a:ext uri="{FF2B5EF4-FFF2-40B4-BE49-F238E27FC236}">
                  <a16:creationId xmlns:a16="http://schemas.microsoft.com/office/drawing/2014/main" id="{951213CA-0CDC-4345-BE90-31536DDA4F3C}"/>
                </a:ext>
              </a:extLst>
            </p:cNvPr>
            <p:cNvSpPr/>
            <p:nvPr/>
          </p:nvSpPr>
          <p:spPr>
            <a:xfrm>
              <a:off x="4984560" y="334044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2D050"/>
            </a:solidFill>
            <a:ln w="12600">
              <a:solidFill>
                <a:srgbClr val="00B050"/>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36" name="Ellipse 37">
              <a:extLst>
                <a:ext uri="{FF2B5EF4-FFF2-40B4-BE49-F238E27FC236}">
                  <a16:creationId xmlns:a16="http://schemas.microsoft.com/office/drawing/2014/main" id="{2182CF4A-6F7C-4013-950F-2B7E3A4C7391}"/>
                </a:ext>
              </a:extLst>
            </p:cNvPr>
            <p:cNvSpPr/>
            <p:nvPr/>
          </p:nvSpPr>
          <p:spPr>
            <a:xfrm>
              <a:off x="2995920" y="499176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2D050"/>
            </a:solidFill>
            <a:ln w="12600">
              <a:solidFill>
                <a:srgbClr val="00B050"/>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37" name="Ellipse 38">
              <a:extLst>
                <a:ext uri="{FF2B5EF4-FFF2-40B4-BE49-F238E27FC236}">
                  <a16:creationId xmlns:a16="http://schemas.microsoft.com/office/drawing/2014/main" id="{DB3F789F-D94D-41F0-BB6B-1ADECBFE6274}"/>
                </a:ext>
              </a:extLst>
            </p:cNvPr>
            <p:cNvSpPr/>
            <p:nvPr/>
          </p:nvSpPr>
          <p:spPr>
            <a:xfrm>
              <a:off x="3372120" y="4762079"/>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2D050"/>
            </a:solidFill>
            <a:ln w="12600">
              <a:solidFill>
                <a:srgbClr val="00B050"/>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38" name="Ellipse 39">
              <a:extLst>
                <a:ext uri="{FF2B5EF4-FFF2-40B4-BE49-F238E27FC236}">
                  <a16:creationId xmlns:a16="http://schemas.microsoft.com/office/drawing/2014/main" id="{C81C3569-0792-40F4-81E9-56E75F8E8B8F}"/>
                </a:ext>
              </a:extLst>
            </p:cNvPr>
            <p:cNvSpPr/>
            <p:nvPr/>
          </p:nvSpPr>
          <p:spPr>
            <a:xfrm>
              <a:off x="2750760" y="2647439"/>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2D050"/>
            </a:solidFill>
            <a:ln w="12600">
              <a:solidFill>
                <a:srgbClr val="00B050"/>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39" name="Ellipse 40">
              <a:extLst>
                <a:ext uri="{FF2B5EF4-FFF2-40B4-BE49-F238E27FC236}">
                  <a16:creationId xmlns:a16="http://schemas.microsoft.com/office/drawing/2014/main" id="{E2B1B234-E9C6-4D0F-BBD8-F4A53E43A926}"/>
                </a:ext>
              </a:extLst>
            </p:cNvPr>
            <p:cNvSpPr/>
            <p:nvPr/>
          </p:nvSpPr>
          <p:spPr>
            <a:xfrm>
              <a:off x="2214719" y="411660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45FDA"/>
            </a:solidFill>
            <a:ln w="12600">
              <a:solidFill>
                <a:srgbClr val="5F196F"/>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40" name="Ellipse 41">
              <a:extLst>
                <a:ext uri="{FF2B5EF4-FFF2-40B4-BE49-F238E27FC236}">
                  <a16:creationId xmlns:a16="http://schemas.microsoft.com/office/drawing/2014/main" id="{6526F9A2-E7C2-430A-BC4D-7DC35B2E851A}"/>
                </a:ext>
              </a:extLst>
            </p:cNvPr>
            <p:cNvSpPr/>
            <p:nvPr/>
          </p:nvSpPr>
          <p:spPr>
            <a:xfrm>
              <a:off x="1658519" y="460620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45FDA"/>
            </a:solidFill>
            <a:ln w="12600">
              <a:solidFill>
                <a:srgbClr val="5F196F"/>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41" name="Ellipse 42">
              <a:extLst>
                <a:ext uri="{FF2B5EF4-FFF2-40B4-BE49-F238E27FC236}">
                  <a16:creationId xmlns:a16="http://schemas.microsoft.com/office/drawing/2014/main" id="{60138B4F-D24A-4A70-88A2-2A2F6A339844}"/>
                </a:ext>
              </a:extLst>
            </p:cNvPr>
            <p:cNvSpPr/>
            <p:nvPr/>
          </p:nvSpPr>
          <p:spPr>
            <a:xfrm>
              <a:off x="4005360" y="420480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45FDA"/>
            </a:solidFill>
            <a:ln w="12600">
              <a:solidFill>
                <a:srgbClr val="5F196F"/>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42" name="Ellipse 43">
              <a:extLst>
                <a:ext uri="{FF2B5EF4-FFF2-40B4-BE49-F238E27FC236}">
                  <a16:creationId xmlns:a16="http://schemas.microsoft.com/office/drawing/2014/main" id="{129A497E-16A7-4637-874F-37AF9EB290D4}"/>
                </a:ext>
              </a:extLst>
            </p:cNvPr>
            <p:cNvSpPr/>
            <p:nvPr/>
          </p:nvSpPr>
          <p:spPr>
            <a:xfrm>
              <a:off x="3985200" y="439092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2D050"/>
            </a:solidFill>
            <a:ln w="12600">
              <a:solidFill>
                <a:srgbClr val="00B050"/>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43" name="Ellipse 44">
              <a:extLst>
                <a:ext uri="{FF2B5EF4-FFF2-40B4-BE49-F238E27FC236}">
                  <a16:creationId xmlns:a16="http://schemas.microsoft.com/office/drawing/2014/main" id="{550C6874-8E8D-4380-A799-0E36B71D1A80}"/>
                </a:ext>
              </a:extLst>
            </p:cNvPr>
            <p:cNvSpPr/>
            <p:nvPr/>
          </p:nvSpPr>
          <p:spPr>
            <a:xfrm>
              <a:off x="3178080" y="574164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2D050"/>
            </a:solidFill>
            <a:ln w="12600">
              <a:solidFill>
                <a:srgbClr val="00B050"/>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44" name="Ellipse 45">
              <a:extLst>
                <a:ext uri="{FF2B5EF4-FFF2-40B4-BE49-F238E27FC236}">
                  <a16:creationId xmlns:a16="http://schemas.microsoft.com/office/drawing/2014/main" id="{7AC67361-9C70-47BB-BA11-7200CCEEC0F0}"/>
                </a:ext>
              </a:extLst>
            </p:cNvPr>
            <p:cNvSpPr/>
            <p:nvPr/>
          </p:nvSpPr>
          <p:spPr>
            <a:xfrm>
              <a:off x="4379040" y="273960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45FDA"/>
            </a:solidFill>
            <a:ln w="12600">
              <a:solidFill>
                <a:srgbClr val="5F196F"/>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45" name="Ellipse 46">
              <a:extLst>
                <a:ext uri="{FF2B5EF4-FFF2-40B4-BE49-F238E27FC236}">
                  <a16:creationId xmlns:a16="http://schemas.microsoft.com/office/drawing/2014/main" id="{FBC87CB9-854C-434D-91C0-2F9F914ACFF4}"/>
                </a:ext>
              </a:extLst>
            </p:cNvPr>
            <p:cNvSpPr/>
            <p:nvPr/>
          </p:nvSpPr>
          <p:spPr>
            <a:xfrm>
              <a:off x="1064520" y="4224239"/>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45FDA"/>
            </a:solidFill>
            <a:ln w="12600">
              <a:solidFill>
                <a:srgbClr val="5F196F"/>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grpSp>
      <p:pic>
        <p:nvPicPr>
          <p:cNvPr id="61" name="Picture 4">
            <a:extLst>
              <a:ext uri="{FF2B5EF4-FFF2-40B4-BE49-F238E27FC236}">
                <a16:creationId xmlns:a16="http://schemas.microsoft.com/office/drawing/2014/main" id="{E02030BF-AFB7-49D9-80A4-E73EB108BEB1}"/>
              </a:ext>
            </a:extLst>
          </p:cNvPr>
          <p:cNvPicPr>
            <a:picLocks noChangeAspect="1"/>
          </p:cNvPicPr>
          <p:nvPr/>
        </p:nvPicPr>
        <p:blipFill>
          <a:blip r:embed="rId4" cstate="email">
            <a:lum/>
            <a:alphaModFix/>
            <a:extLst>
              <a:ext uri="{28A0092B-C50C-407E-A947-70E740481C1C}">
                <a14:useLocalDpi xmlns:a14="http://schemas.microsoft.com/office/drawing/2010/main"/>
              </a:ext>
            </a:extLst>
          </a:blip>
          <a:srcRect/>
          <a:stretch>
            <a:fillRect/>
          </a:stretch>
        </p:blipFill>
        <p:spPr>
          <a:xfrm>
            <a:off x="5025239" y="3955840"/>
            <a:ext cx="6551640" cy="2781360"/>
          </a:xfrm>
          <a:prstGeom prst="rect">
            <a:avLst/>
          </a:prstGeom>
          <a:noFill/>
          <a:ln>
            <a:noFill/>
          </a:ln>
        </p:spPr>
      </p:pic>
      <p:sp>
        <p:nvSpPr>
          <p:cNvPr id="2" name="Titre 1">
            <a:extLst>
              <a:ext uri="{FF2B5EF4-FFF2-40B4-BE49-F238E27FC236}">
                <a16:creationId xmlns:a16="http://schemas.microsoft.com/office/drawing/2014/main" id="{ED9E5DBA-6B58-4A74-8390-B196E58D1397}"/>
              </a:ext>
            </a:extLst>
          </p:cNvPr>
          <p:cNvSpPr txBox="1">
            <a:spLocks noGrp="1"/>
          </p:cNvSpPr>
          <p:nvPr>
            <p:ph type="title" idx="4294967295"/>
          </p:nvPr>
        </p:nvSpPr>
        <p:spPr>
          <a:xfrm>
            <a:off x="3417479" y="113399"/>
            <a:ext cx="8610120" cy="1292760"/>
          </a:xfrm>
        </p:spPr>
        <p:txBody>
          <a:bodyPr/>
          <a:lstStyle/>
          <a:p>
            <a:pPr lvl="0"/>
            <a:r>
              <a:rPr lang="en-US" b="1" dirty="0">
                <a:latin typeface="Frutiger Roman" pitchFamily="34"/>
              </a:rPr>
              <a:t>Des FEMMES et des </a:t>
            </a:r>
            <a:r>
              <a:rPr lang="en-US" b="1" dirty="0" err="1">
                <a:latin typeface="Frutiger Roman" pitchFamily="34"/>
              </a:rPr>
              <a:t>HOmmes</a:t>
            </a:r>
            <a:endParaRPr lang="en-US" b="1" dirty="0">
              <a:latin typeface="Frutiger Roman" pitchFamily="34"/>
            </a:endParaRPr>
          </a:p>
        </p:txBody>
      </p:sp>
      <p:grpSp>
        <p:nvGrpSpPr>
          <p:cNvPr id="46" name="Groupe 52">
            <a:extLst>
              <a:ext uri="{FF2B5EF4-FFF2-40B4-BE49-F238E27FC236}">
                <a16:creationId xmlns:a16="http://schemas.microsoft.com/office/drawing/2014/main" id="{BD70D272-DA7D-4EF1-99CC-D3EF29530F8A}"/>
              </a:ext>
            </a:extLst>
          </p:cNvPr>
          <p:cNvGrpSpPr/>
          <p:nvPr/>
        </p:nvGrpSpPr>
        <p:grpSpPr>
          <a:xfrm>
            <a:off x="6415030" y="1045556"/>
            <a:ext cx="4903484" cy="1810877"/>
            <a:chOff x="6452279" y="1096457"/>
            <a:chExt cx="4312268" cy="1810877"/>
          </a:xfrm>
        </p:grpSpPr>
        <p:sp>
          <p:nvSpPr>
            <p:cNvPr id="47" name="Rectangle 56">
              <a:extLst>
                <a:ext uri="{FF2B5EF4-FFF2-40B4-BE49-F238E27FC236}">
                  <a16:creationId xmlns:a16="http://schemas.microsoft.com/office/drawing/2014/main" id="{1A7201A3-AFF9-41FD-B850-A3909EA44EEF}"/>
                </a:ext>
              </a:extLst>
            </p:cNvPr>
            <p:cNvSpPr/>
            <p:nvPr/>
          </p:nvSpPr>
          <p:spPr>
            <a:xfrm>
              <a:off x="6647587" y="2044440"/>
              <a:ext cx="4116960" cy="578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defRPr sz="1800"/>
              </a:pPr>
              <a:r>
                <a:rPr lang="fr-FR" sz="1600" b="0" i="0" u="none" strike="noStrike" kern="1200" spc="0" dirty="0">
                  <a:ln>
                    <a:noFill/>
                  </a:ln>
                  <a:latin typeface="Arial" pitchFamily="18"/>
                  <a:ea typeface="Microsoft YaHei" pitchFamily="2"/>
                  <a:cs typeface="Mangal" pitchFamily="2"/>
                </a:rPr>
                <a:t>Service hydraulique EDF</a:t>
              </a:r>
            </a:p>
            <a:p>
              <a:pPr marL="0" marR="0" lvl="0" indent="0" rtl="0" hangingPunct="0">
                <a:lnSpc>
                  <a:spcPct val="100000"/>
                </a:lnSpc>
                <a:spcBef>
                  <a:spcPts val="0"/>
                </a:spcBef>
                <a:spcAft>
                  <a:spcPts val="0"/>
                </a:spcAft>
                <a:buNone/>
                <a:tabLst/>
                <a:defRPr sz="1800"/>
              </a:pPr>
              <a:r>
                <a:rPr lang="fr-FR" sz="1600" b="0" i="0" u="none" strike="noStrike" kern="1200" spc="0" dirty="0">
                  <a:ln>
                    <a:noFill/>
                  </a:ln>
                  <a:solidFill>
                    <a:srgbClr val="000000"/>
                  </a:solidFill>
                  <a:latin typeface="Arial" pitchFamily="18"/>
                  <a:ea typeface="Microsoft YaHei" pitchFamily="2"/>
                  <a:cs typeface="Mangal" pitchFamily="2"/>
                </a:rPr>
                <a:t>Service hydraulique SHEM</a:t>
              </a:r>
            </a:p>
          </p:txBody>
        </p:sp>
        <p:grpSp>
          <p:nvGrpSpPr>
            <p:cNvPr id="48" name="Groupe 49">
              <a:extLst>
                <a:ext uri="{FF2B5EF4-FFF2-40B4-BE49-F238E27FC236}">
                  <a16:creationId xmlns:a16="http://schemas.microsoft.com/office/drawing/2014/main" id="{D04CCBF4-34CB-4C68-BD23-F55BAFBC3FA3}"/>
                </a:ext>
              </a:extLst>
            </p:cNvPr>
            <p:cNvGrpSpPr/>
            <p:nvPr/>
          </p:nvGrpSpPr>
          <p:grpSpPr>
            <a:xfrm>
              <a:off x="6452279" y="1096457"/>
              <a:ext cx="4026746" cy="1810877"/>
              <a:chOff x="6452279" y="1096457"/>
              <a:chExt cx="4026746" cy="1810877"/>
            </a:xfrm>
          </p:grpSpPr>
          <p:sp>
            <p:nvSpPr>
              <p:cNvPr id="49" name="Ellipse 5">
                <a:extLst>
                  <a:ext uri="{FF2B5EF4-FFF2-40B4-BE49-F238E27FC236}">
                    <a16:creationId xmlns:a16="http://schemas.microsoft.com/office/drawing/2014/main" id="{40DEEE07-F310-4B77-9EBA-BF4C1C1FA635}"/>
                  </a:ext>
                </a:extLst>
              </p:cNvPr>
              <p:cNvSpPr/>
              <p:nvPr/>
            </p:nvSpPr>
            <p:spPr>
              <a:xfrm>
                <a:off x="6452279" y="123732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E5224E"/>
              </a:solidFill>
              <a:ln w="12600">
                <a:solidFill>
                  <a:srgbClr val="A91939"/>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grpSp>
            <p:nvGrpSpPr>
              <p:cNvPr id="50" name="Groupe 24">
                <a:extLst>
                  <a:ext uri="{FF2B5EF4-FFF2-40B4-BE49-F238E27FC236}">
                    <a16:creationId xmlns:a16="http://schemas.microsoft.com/office/drawing/2014/main" id="{74FCC1B9-946B-48FE-9E9D-B86A1F9B88F6}"/>
                  </a:ext>
                </a:extLst>
              </p:cNvPr>
              <p:cNvGrpSpPr/>
              <p:nvPr/>
            </p:nvGrpSpPr>
            <p:grpSpPr>
              <a:xfrm>
                <a:off x="6452279" y="1096457"/>
                <a:ext cx="4026746" cy="1810877"/>
                <a:chOff x="6452279" y="1096457"/>
                <a:chExt cx="4026746" cy="1810877"/>
              </a:xfrm>
            </p:grpSpPr>
            <p:sp>
              <p:nvSpPr>
                <p:cNvPr id="51" name="Rectangle 47">
                  <a:extLst>
                    <a:ext uri="{FF2B5EF4-FFF2-40B4-BE49-F238E27FC236}">
                      <a16:creationId xmlns:a16="http://schemas.microsoft.com/office/drawing/2014/main" id="{DE0280B1-C93B-4366-A89F-A5009D160692}"/>
                    </a:ext>
                  </a:extLst>
                </p:cNvPr>
                <p:cNvSpPr/>
                <p:nvPr/>
              </p:nvSpPr>
              <p:spPr>
                <a:xfrm>
                  <a:off x="6506141" y="1096457"/>
                  <a:ext cx="2382840" cy="335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1440" tIns="45720" rIns="91440" bIns="45720" anchor="t" anchorCtr="0" compatLnSpc="0">
                  <a:spAutoFit/>
                </a:bodyPr>
                <a:lstStyle/>
                <a:p>
                  <a:pPr marL="0" marR="0" lvl="0" indent="0" algn="ctr" rtl="0" hangingPunct="0">
                    <a:lnSpc>
                      <a:spcPct val="100000"/>
                    </a:lnSpc>
                    <a:spcBef>
                      <a:spcPts val="0"/>
                    </a:spcBef>
                    <a:spcAft>
                      <a:spcPts val="0"/>
                    </a:spcAft>
                    <a:buNone/>
                    <a:tabLst/>
                    <a:defRPr sz="1800"/>
                  </a:pPr>
                  <a:r>
                    <a:rPr lang="fr-FR" sz="1600" b="0" i="0" u="none" strike="noStrike" kern="1200" spc="0" dirty="0">
                      <a:ln>
                        <a:noFill/>
                      </a:ln>
                      <a:solidFill>
                        <a:srgbClr val="000000"/>
                      </a:solidFill>
                      <a:latin typeface="Arial" pitchFamily="18"/>
                      <a:ea typeface="Microsoft YaHei" pitchFamily="2"/>
                      <a:cs typeface="Mangal" pitchFamily="2"/>
                    </a:rPr>
                    <a:t>Usines </a:t>
                  </a:r>
                  <a:r>
                    <a:rPr lang="fr-FR" sz="1600" i="0" u="none" strike="noStrike" kern="1200" spc="0" dirty="0">
                      <a:ln>
                        <a:noFill/>
                      </a:ln>
                      <a:solidFill>
                        <a:srgbClr val="000000"/>
                      </a:solidFill>
                      <a:latin typeface="Arial" pitchFamily="18"/>
                      <a:ea typeface="Microsoft YaHei" pitchFamily="2"/>
                      <a:cs typeface="Mangal" pitchFamily="2"/>
                    </a:rPr>
                    <a:t>Hydroélectriques</a:t>
                  </a:r>
                </a:p>
              </p:txBody>
            </p:sp>
            <p:sp>
              <p:nvSpPr>
                <p:cNvPr id="52" name="Ellipse 50">
                  <a:extLst>
                    <a:ext uri="{FF2B5EF4-FFF2-40B4-BE49-F238E27FC236}">
                      <a16:creationId xmlns:a16="http://schemas.microsoft.com/office/drawing/2014/main" id="{80C21E3E-1ECD-40D3-B2BB-3D676DBA840B}"/>
                    </a:ext>
                  </a:extLst>
                </p:cNvPr>
                <p:cNvSpPr/>
                <p:nvPr/>
              </p:nvSpPr>
              <p:spPr>
                <a:xfrm>
                  <a:off x="6459119" y="1567439"/>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53A3EB"/>
                </a:solidFill>
                <a:ln w="12600">
                  <a:solidFill>
                    <a:srgbClr val="FF0000"/>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53" name="Rectangle 51">
                  <a:extLst>
                    <a:ext uri="{FF2B5EF4-FFF2-40B4-BE49-F238E27FC236}">
                      <a16:creationId xmlns:a16="http://schemas.microsoft.com/office/drawing/2014/main" id="{A799C9AC-7B08-4C19-B7A0-E2A00DB69329}"/>
                    </a:ext>
                  </a:extLst>
                </p:cNvPr>
                <p:cNvSpPr/>
                <p:nvPr/>
              </p:nvSpPr>
              <p:spPr>
                <a:xfrm>
                  <a:off x="6647587" y="1429487"/>
                  <a:ext cx="1651920" cy="3282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1440" tIns="45720" rIns="91440" bIns="45720" anchor="t" anchorCtr="0" compatLnSpc="0">
                  <a:spAutoFit/>
                </a:bodyPr>
                <a:lstStyle/>
                <a:p>
                  <a:pPr marL="0" marR="0" lvl="0" indent="0" algn="ctr" rtl="0" hangingPunct="0">
                    <a:lnSpc>
                      <a:spcPct val="100000"/>
                    </a:lnSpc>
                    <a:spcBef>
                      <a:spcPts val="0"/>
                    </a:spcBef>
                    <a:spcAft>
                      <a:spcPts val="0"/>
                    </a:spcAft>
                    <a:buNone/>
                    <a:tabLst/>
                    <a:defRPr sz="1800"/>
                  </a:pPr>
                  <a:r>
                    <a:rPr lang="fr-FR" sz="1600" b="0" i="0" u="none" strike="noStrike" kern="1200" spc="0" dirty="0">
                      <a:ln>
                        <a:noFill/>
                      </a:ln>
                      <a:latin typeface="Arial" pitchFamily="18"/>
                      <a:ea typeface="Microsoft YaHei" pitchFamily="2"/>
                      <a:cs typeface="Mangal" pitchFamily="2"/>
                    </a:rPr>
                    <a:t>Barrages </a:t>
                  </a:r>
                  <a:r>
                    <a:rPr lang="fr-FR" sz="1600" dirty="0">
                      <a:latin typeface="Arial" pitchFamily="18"/>
                      <a:ea typeface="Microsoft YaHei" pitchFamily="2"/>
                      <a:cs typeface="Mangal" pitchFamily="2"/>
                    </a:rPr>
                    <a:t>+</a:t>
                  </a:r>
                  <a:r>
                    <a:rPr lang="fr-FR" sz="1600" b="0" i="0" u="none" strike="noStrike" kern="1200" spc="0" dirty="0">
                      <a:ln>
                        <a:noFill/>
                      </a:ln>
                      <a:latin typeface="Arial" pitchFamily="18"/>
                      <a:ea typeface="Microsoft YaHei" pitchFamily="2"/>
                      <a:cs typeface="Mangal" pitchFamily="2"/>
                    </a:rPr>
                    <a:t> Usines</a:t>
                  </a:r>
                </a:p>
              </p:txBody>
            </p:sp>
            <p:sp>
              <p:nvSpPr>
                <p:cNvPr id="54" name="Ellipse 53">
                  <a:extLst>
                    <a:ext uri="{FF2B5EF4-FFF2-40B4-BE49-F238E27FC236}">
                      <a16:creationId xmlns:a16="http://schemas.microsoft.com/office/drawing/2014/main" id="{140987D7-2334-40F3-9BFF-72F53AC2DC80}"/>
                    </a:ext>
                  </a:extLst>
                </p:cNvPr>
                <p:cNvSpPr/>
                <p:nvPr/>
              </p:nvSpPr>
              <p:spPr>
                <a:xfrm>
                  <a:off x="6459119" y="189072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53A3EB"/>
                </a:solidFill>
                <a:ln w="12600">
                  <a:solidFill>
                    <a:srgbClr val="002060"/>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55" name="Rectangle 54">
                  <a:extLst>
                    <a:ext uri="{FF2B5EF4-FFF2-40B4-BE49-F238E27FC236}">
                      <a16:creationId xmlns:a16="http://schemas.microsoft.com/office/drawing/2014/main" id="{97BBC2C2-3850-41CC-847F-555BE47CDDDA}"/>
                    </a:ext>
                  </a:extLst>
                </p:cNvPr>
                <p:cNvSpPr/>
                <p:nvPr/>
              </p:nvSpPr>
              <p:spPr>
                <a:xfrm>
                  <a:off x="6624548" y="1753200"/>
                  <a:ext cx="904319" cy="335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1440" tIns="45720" rIns="91440" bIns="45720" anchor="t" anchorCtr="0" compatLnSpc="0">
                  <a:spAutoFit/>
                </a:bodyPr>
                <a:lstStyle/>
                <a:p>
                  <a:pPr marL="0" marR="0" lvl="0" indent="0" algn="ctr" rtl="0" hangingPunct="0">
                    <a:lnSpc>
                      <a:spcPct val="100000"/>
                    </a:lnSpc>
                    <a:spcBef>
                      <a:spcPts val="0"/>
                    </a:spcBef>
                    <a:spcAft>
                      <a:spcPts val="0"/>
                    </a:spcAft>
                    <a:buNone/>
                    <a:tabLst/>
                    <a:defRPr sz="1800"/>
                  </a:pPr>
                  <a:r>
                    <a:rPr lang="fr-FR" sz="1600" b="0" i="0" u="none" strike="noStrike" kern="1200" spc="0" dirty="0">
                      <a:ln>
                        <a:noFill/>
                      </a:ln>
                      <a:latin typeface="Arial" pitchFamily="18"/>
                      <a:ea typeface="Microsoft YaHei" pitchFamily="2"/>
                      <a:cs typeface="Mangal" pitchFamily="2"/>
                    </a:rPr>
                    <a:t>Barrages</a:t>
                  </a:r>
                </a:p>
              </p:txBody>
            </p:sp>
            <p:sp>
              <p:nvSpPr>
                <p:cNvPr id="56" name="Ellipse 55">
                  <a:extLst>
                    <a:ext uri="{FF2B5EF4-FFF2-40B4-BE49-F238E27FC236}">
                      <a16:creationId xmlns:a16="http://schemas.microsoft.com/office/drawing/2014/main" id="{B488DF1B-CDC3-4385-B821-7A996861AFD7}"/>
                    </a:ext>
                  </a:extLst>
                </p:cNvPr>
                <p:cNvSpPr/>
                <p:nvPr/>
              </p:nvSpPr>
              <p:spPr>
                <a:xfrm>
                  <a:off x="6452279" y="220932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2D050"/>
                </a:solidFill>
                <a:ln w="12600">
                  <a:solidFill>
                    <a:srgbClr val="00B050"/>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57" name="Ellipse 57">
                  <a:extLst>
                    <a:ext uri="{FF2B5EF4-FFF2-40B4-BE49-F238E27FC236}">
                      <a16:creationId xmlns:a16="http://schemas.microsoft.com/office/drawing/2014/main" id="{4BF8F71C-7A66-4FB3-81F8-0578D3D3CE8A}"/>
                    </a:ext>
                  </a:extLst>
                </p:cNvPr>
                <p:cNvSpPr/>
                <p:nvPr/>
              </p:nvSpPr>
              <p:spPr>
                <a:xfrm>
                  <a:off x="6468120" y="2714400"/>
                  <a:ext cx="91080" cy="9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45FDA"/>
                </a:solidFill>
                <a:ln w="12600">
                  <a:solidFill>
                    <a:srgbClr val="5F196F"/>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58" name="Rectangle 58">
                  <a:extLst>
                    <a:ext uri="{FF2B5EF4-FFF2-40B4-BE49-F238E27FC236}">
                      <a16:creationId xmlns:a16="http://schemas.microsoft.com/office/drawing/2014/main" id="{AE9C350D-301E-47DA-932A-B67FAFEA5BBF}"/>
                    </a:ext>
                  </a:extLst>
                </p:cNvPr>
                <p:cNvSpPr/>
                <p:nvPr/>
              </p:nvSpPr>
              <p:spPr>
                <a:xfrm>
                  <a:off x="6685560" y="2579039"/>
                  <a:ext cx="3793465" cy="3282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1440" tIns="45720" rIns="91440" bIns="45720" anchor="t" anchorCtr="0" compatLnSpc="0">
                  <a:spAutoFit/>
                </a:bodyPr>
                <a:lstStyle/>
                <a:p>
                  <a:pPr marL="0" marR="0" lvl="0" indent="0" rtl="0" hangingPunct="0">
                    <a:lnSpc>
                      <a:spcPct val="100000"/>
                    </a:lnSpc>
                    <a:spcBef>
                      <a:spcPts val="0"/>
                    </a:spcBef>
                    <a:spcAft>
                      <a:spcPts val="0"/>
                    </a:spcAft>
                    <a:buNone/>
                    <a:tabLst/>
                    <a:defRPr sz="1800"/>
                  </a:pPr>
                  <a:r>
                    <a:rPr lang="fr-FR" sz="1600" b="0" i="0" u="none" strike="noStrike" kern="1200" spc="0" dirty="0">
                      <a:ln>
                        <a:noFill/>
                      </a:ln>
                      <a:latin typeface="Arial" pitchFamily="18"/>
                      <a:ea typeface="Microsoft YaHei" pitchFamily="2"/>
                      <a:cs typeface="Mangal" pitchFamily="2"/>
                    </a:rPr>
                    <a:t>Service transport ou distribution (élec et gaz) </a:t>
                  </a:r>
                </a:p>
              </p:txBody>
            </p:sp>
          </p:grpSp>
        </p:grpSp>
      </p:grpSp>
      <p:sp>
        <p:nvSpPr>
          <p:cNvPr id="59" name="ZoneTexte 2">
            <a:extLst>
              <a:ext uri="{FF2B5EF4-FFF2-40B4-BE49-F238E27FC236}">
                <a16:creationId xmlns:a16="http://schemas.microsoft.com/office/drawing/2014/main" id="{BAC12C86-37C6-4D04-9C9D-FD7F4B056FD1}"/>
              </a:ext>
            </a:extLst>
          </p:cNvPr>
          <p:cNvSpPr/>
          <p:nvPr/>
        </p:nvSpPr>
        <p:spPr>
          <a:xfrm>
            <a:off x="6152464" y="3030020"/>
            <a:ext cx="5688000" cy="124119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FR" b="1" i="0" u="none" strike="noStrike" kern="1200" spc="0" dirty="0">
                <a:ln>
                  <a:noFill/>
                </a:ln>
                <a:solidFill>
                  <a:srgbClr val="000000"/>
                </a:solidFill>
                <a:latin typeface="Arial" pitchFamily="34"/>
                <a:ea typeface="Microsoft YaHei" pitchFamily="2"/>
                <a:cs typeface="Arial" pitchFamily="34"/>
              </a:rPr>
              <a:t>700 agents répartis sur toute la Corrèze </a:t>
            </a:r>
          </a:p>
          <a:p>
            <a:pPr marL="0" marR="0" lvl="0" indent="0" algn="l" rtl="0" hangingPunct="1">
              <a:lnSpc>
                <a:spcPct val="100000"/>
              </a:lnSpc>
              <a:spcBef>
                <a:spcPts val="0"/>
              </a:spcBef>
              <a:spcAft>
                <a:spcPts val="0"/>
              </a:spcAft>
              <a:buNone/>
              <a:tabLst/>
              <a:defRPr sz="1800"/>
            </a:pPr>
            <a:r>
              <a:rPr lang="fr-FR" b="1" i="0" u="none" strike="noStrike" kern="1200" spc="0" dirty="0">
                <a:ln>
                  <a:noFill/>
                </a:ln>
                <a:solidFill>
                  <a:srgbClr val="000000"/>
                </a:solidFill>
                <a:latin typeface="Arial" pitchFamily="34"/>
                <a:ea typeface="Microsoft YaHei" pitchFamily="2"/>
                <a:cs typeface="Arial" pitchFamily="34"/>
              </a:rPr>
              <a:t>dont ~ 350 pour l’hydraulique</a:t>
            </a:r>
          </a:p>
          <a:p>
            <a:pPr marL="0" marR="0" lvl="0" indent="0" algn="l" rtl="0" hangingPunct="1">
              <a:lnSpc>
                <a:spcPct val="100000"/>
              </a:lnSpc>
              <a:spcBef>
                <a:spcPts val="0"/>
              </a:spcBef>
              <a:spcAft>
                <a:spcPts val="0"/>
              </a:spcAft>
              <a:buNone/>
              <a:tabLst/>
              <a:defRPr sz="1800"/>
            </a:pPr>
            <a:r>
              <a:rPr lang="fr-FR" sz="1400" b="0" i="0" u="none" strike="noStrike" kern="1200" spc="0" dirty="0">
                <a:ln>
                  <a:noFill/>
                </a:ln>
                <a:solidFill>
                  <a:srgbClr val="000000"/>
                </a:solidFill>
                <a:latin typeface="Arial" pitchFamily="34"/>
                <a:ea typeface="Microsoft YaHei" pitchFamily="2"/>
                <a:cs typeface="Arial" pitchFamily="34"/>
              </a:rPr>
              <a:t>+ Sous-traitants (</a:t>
            </a:r>
            <a:r>
              <a:rPr lang="fr-FR" sz="1400" b="0" i="0" u="none" strike="noStrike" kern="1200" spc="0" dirty="0" err="1">
                <a:ln>
                  <a:noFill/>
                </a:ln>
                <a:solidFill>
                  <a:srgbClr val="000000"/>
                </a:solidFill>
                <a:latin typeface="Arial" pitchFamily="34"/>
                <a:ea typeface="Microsoft YaHei" pitchFamily="2"/>
                <a:cs typeface="Arial" pitchFamily="34"/>
              </a:rPr>
              <a:t>Alten</a:t>
            </a:r>
            <a:r>
              <a:rPr lang="fr-FR" sz="1400" b="0" i="0" u="none" strike="noStrike" kern="1200" spc="0" dirty="0">
                <a:ln>
                  <a:noFill/>
                </a:ln>
                <a:solidFill>
                  <a:srgbClr val="000000"/>
                </a:solidFill>
                <a:latin typeface="Arial" pitchFamily="34"/>
                <a:ea typeface="Microsoft YaHei" pitchFamily="2"/>
                <a:cs typeface="Arial" pitchFamily="34"/>
              </a:rPr>
              <a:t>, </a:t>
            </a:r>
            <a:r>
              <a:rPr lang="fr-FR" sz="1400" b="0" i="0" u="none" strike="noStrike" kern="1200" spc="0" dirty="0" err="1">
                <a:ln>
                  <a:noFill/>
                </a:ln>
                <a:solidFill>
                  <a:srgbClr val="000000"/>
                </a:solidFill>
                <a:latin typeface="Arial" pitchFamily="34"/>
                <a:ea typeface="Microsoft YaHei" pitchFamily="2"/>
                <a:cs typeface="Arial" pitchFamily="34"/>
              </a:rPr>
              <a:t>Ingerop</a:t>
            </a:r>
            <a:r>
              <a:rPr lang="fr-FR" sz="1400" b="0" i="0" u="none" strike="noStrike" kern="1200" spc="0" dirty="0">
                <a:ln>
                  <a:noFill/>
                </a:ln>
                <a:solidFill>
                  <a:srgbClr val="000000"/>
                </a:solidFill>
                <a:latin typeface="Arial" pitchFamily="34"/>
                <a:ea typeface="Microsoft YaHei" pitchFamily="2"/>
                <a:cs typeface="Arial" pitchFamily="34"/>
              </a:rPr>
              <a:t>, </a:t>
            </a:r>
            <a:r>
              <a:rPr lang="fr-FR" sz="1400" b="0" i="0" u="none" strike="noStrike" kern="1200" spc="0" dirty="0" err="1">
                <a:ln>
                  <a:noFill/>
                </a:ln>
                <a:solidFill>
                  <a:srgbClr val="000000"/>
                </a:solidFill>
                <a:latin typeface="Arial" pitchFamily="34"/>
                <a:ea typeface="Microsoft YaHei" pitchFamily="2"/>
                <a:cs typeface="Arial" pitchFamily="34"/>
              </a:rPr>
              <a:t>Altitem</a:t>
            </a:r>
            <a:r>
              <a:rPr lang="fr-FR" sz="1400" b="0" i="0" u="none" strike="noStrike" kern="1200" spc="0" dirty="0">
                <a:ln>
                  <a:noFill/>
                </a:ln>
                <a:solidFill>
                  <a:srgbClr val="000000"/>
                </a:solidFill>
                <a:latin typeface="Arial" pitchFamily="34"/>
                <a:ea typeface="Microsoft YaHei" pitchFamily="2"/>
                <a:cs typeface="Arial" pitchFamily="34"/>
              </a:rPr>
              <a:t>… )</a:t>
            </a:r>
          </a:p>
          <a:p>
            <a:pPr marL="0" marR="0" lvl="0" indent="0" algn="l" rtl="0" hangingPunct="1">
              <a:lnSpc>
                <a:spcPct val="100000"/>
              </a:lnSpc>
              <a:spcBef>
                <a:spcPts val="0"/>
              </a:spcBef>
              <a:spcAft>
                <a:spcPts val="0"/>
              </a:spcAft>
              <a:buNone/>
              <a:tabLst/>
              <a:defRPr sz="1800"/>
            </a:pPr>
            <a:r>
              <a:rPr lang="fr-FR" sz="1400" b="0" i="0" u="none" strike="noStrike" kern="1200" spc="0" dirty="0">
                <a:ln>
                  <a:noFill/>
                </a:ln>
                <a:solidFill>
                  <a:srgbClr val="000000"/>
                </a:solidFill>
                <a:latin typeface="Arial" pitchFamily="34"/>
                <a:ea typeface="Microsoft YaHei" pitchFamily="2"/>
                <a:cs typeface="Arial" pitchFamily="34"/>
              </a:rPr>
              <a:t>+ Service d’accueil </a:t>
            </a:r>
          </a:p>
          <a:p>
            <a:pPr marL="0" marR="0" lvl="0" indent="0" algn="l" rtl="0" hangingPunct="1">
              <a:lnSpc>
                <a:spcPct val="100000"/>
              </a:lnSpc>
              <a:spcBef>
                <a:spcPts val="0"/>
              </a:spcBef>
              <a:spcAft>
                <a:spcPts val="0"/>
              </a:spcAft>
              <a:buNone/>
              <a:tabLst/>
              <a:defRPr sz="1800"/>
            </a:pPr>
            <a:r>
              <a:rPr lang="fr-FR" sz="1400" b="0" i="0" u="none" strike="noStrike" kern="1200" spc="0" dirty="0">
                <a:ln>
                  <a:noFill/>
                </a:ln>
                <a:solidFill>
                  <a:srgbClr val="000000"/>
                </a:solidFill>
                <a:latin typeface="Arial" pitchFamily="34"/>
                <a:ea typeface="Microsoft YaHei" pitchFamily="2"/>
                <a:cs typeface="Arial" pitchFamily="34"/>
              </a:rPr>
              <a:t>+ Service de ménages / entretiens des locaux</a:t>
            </a:r>
            <a:endParaRPr lang="fr-FR" sz="1400" dirty="0">
              <a:solidFill>
                <a:srgbClr val="000000"/>
              </a:solidFill>
              <a:latin typeface="Arial" pitchFamily="34"/>
              <a:ea typeface="Microsoft YaHei" pitchFamily="2"/>
              <a:cs typeface="Arial" pitchFamily="34"/>
            </a:endParaRPr>
          </a:p>
        </p:txBody>
      </p:sp>
      <p:sp>
        <p:nvSpPr>
          <p:cNvPr id="60" name="Espace réservé du numéro de diapositive 48">
            <a:extLst>
              <a:ext uri="{FF2B5EF4-FFF2-40B4-BE49-F238E27FC236}">
                <a16:creationId xmlns:a16="http://schemas.microsoft.com/office/drawing/2014/main" id="{98E5CA21-B767-4E59-8A73-399407332A32}"/>
              </a:ext>
            </a:extLst>
          </p:cNvPr>
          <p:cNvSpPr txBox="1">
            <a:spLocks noGrp="1"/>
          </p:cNvSpPr>
          <p:nvPr>
            <p:ph type="sldNum" sz="quarter" idx="8"/>
          </p:nvPr>
        </p:nvSpPr>
        <p:spPr>
          <a:xfrm>
            <a:off x="9272880" y="6329519"/>
            <a:ext cx="2742840" cy="364679"/>
          </a:xfrm>
          <a:prstGeom prst="rect">
            <a:avLst/>
          </a:prstGeom>
          <a:noFill/>
          <a:ln>
            <a:noFill/>
          </a:ln>
        </p:spPr>
        <p:txBody>
          <a:bodyPr wrap="square" lIns="90000" tIns="45000" rIns="90000" bIns="45000" anchor="t" anchorCtr="0">
            <a:noAutofit/>
          </a:bodyPr>
          <a:lstStyle/>
          <a:p>
            <a:pPr lvl="0" algn="r"/>
            <a:fld id="{64EE0A0E-135A-4CAB-BC12-1CF570A9CC4C}" type="slidenum">
              <a:rPr lang="fr-FR" sz="1600">
                <a:solidFill>
                  <a:schemeClr val="bg2">
                    <a:lumMod val="50000"/>
                  </a:schemeClr>
                </a:solidFill>
                <a:latin typeface="Century Gothic" pitchFamily="18"/>
                <a:cs typeface="Tahoma" pitchFamily="2"/>
              </a:rPr>
              <a:pPr lvl="0" algn="r"/>
              <a:t>16</a:t>
            </a:fld>
            <a:endParaRPr lang="fr-FR" dirty="0">
              <a:solidFill>
                <a:schemeClr val="bg2">
                  <a:lumMod val="50000"/>
                </a:schemeClr>
              </a:solidFill>
              <a:latin typeface="Century Gothic" pitchFamily="18"/>
              <a:cs typeface="Tahoma" pitchFamily="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4EAD19-1302-4BF3-9CC7-64256FDEF1D2}"/>
              </a:ext>
            </a:extLst>
          </p:cNvPr>
          <p:cNvSpPr txBox="1">
            <a:spLocks noGrp="1"/>
          </p:cNvSpPr>
          <p:nvPr>
            <p:ph type="title" idx="4294967295"/>
          </p:nvPr>
        </p:nvSpPr>
        <p:spPr>
          <a:xfrm>
            <a:off x="3247459" y="341857"/>
            <a:ext cx="8610120" cy="1357920"/>
          </a:xfrm>
        </p:spPr>
        <p:txBody>
          <a:bodyPr lIns="0" tIns="0" rIns="0" bIns="0" anchor="ctr"/>
          <a:lstStyle/>
          <a:p>
            <a:pPr lvl="0"/>
            <a:r>
              <a:rPr lang="en-US" b="1" dirty="0">
                <a:latin typeface="Frutiger Roman" pitchFamily="34"/>
              </a:rPr>
              <a:t>Des </a:t>
            </a:r>
            <a:r>
              <a:rPr lang="en-US" b="1" dirty="0" err="1">
                <a:latin typeface="Frutiger Roman" pitchFamily="34"/>
              </a:rPr>
              <a:t>retombées</a:t>
            </a:r>
            <a:r>
              <a:rPr lang="en-US" b="1" dirty="0">
                <a:latin typeface="Frutiger Roman" pitchFamily="34"/>
              </a:rPr>
              <a:t> </a:t>
            </a:r>
            <a:r>
              <a:rPr lang="en-US" b="1" dirty="0" err="1">
                <a:latin typeface="Frutiger Roman" pitchFamily="34"/>
              </a:rPr>
              <a:t>économiques</a:t>
            </a:r>
            <a:r>
              <a:rPr lang="en-US" b="1" dirty="0">
                <a:latin typeface="Frutiger Roman" pitchFamily="34"/>
              </a:rPr>
              <a:t> </a:t>
            </a:r>
            <a:r>
              <a:rPr lang="en-US" b="1" dirty="0" err="1">
                <a:latin typeface="Frutiger Roman" pitchFamily="34"/>
              </a:rPr>
              <a:t>directes</a:t>
            </a:r>
            <a:r>
              <a:rPr lang="en-US" b="1" dirty="0">
                <a:latin typeface="Frutiger Roman" pitchFamily="34"/>
              </a:rPr>
              <a:t> et </a:t>
            </a:r>
            <a:r>
              <a:rPr lang="en-US" b="1" dirty="0" err="1">
                <a:latin typeface="Frutiger Roman" pitchFamily="34"/>
              </a:rPr>
              <a:t>indirectes</a:t>
            </a:r>
            <a:endParaRPr lang="en-US" b="1" dirty="0">
              <a:latin typeface="Frutiger Roman" pitchFamily="34"/>
            </a:endParaRPr>
          </a:p>
        </p:txBody>
      </p:sp>
      <p:sp>
        <p:nvSpPr>
          <p:cNvPr id="3" name="ZoneTexte 59">
            <a:extLst>
              <a:ext uri="{FF2B5EF4-FFF2-40B4-BE49-F238E27FC236}">
                <a16:creationId xmlns:a16="http://schemas.microsoft.com/office/drawing/2014/main" id="{E4616125-07D8-45E4-AE2F-9C06DC702164}"/>
              </a:ext>
            </a:extLst>
          </p:cNvPr>
          <p:cNvSpPr/>
          <p:nvPr/>
        </p:nvSpPr>
        <p:spPr>
          <a:xfrm>
            <a:off x="274031" y="1699777"/>
            <a:ext cx="6115818" cy="17426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600"/>
            </a:pPr>
            <a:r>
              <a:rPr lang="fr-FR" sz="1600" b="1" i="0" u="none" strike="noStrike" kern="1200" spc="0" dirty="0">
                <a:ln>
                  <a:noFill/>
                </a:ln>
                <a:solidFill>
                  <a:srgbClr val="000000"/>
                </a:solidFill>
                <a:latin typeface="Arial" pitchFamily="34"/>
                <a:ea typeface="Microsoft YaHei" pitchFamily="2"/>
                <a:cs typeface="Arial" pitchFamily="34"/>
              </a:rPr>
              <a:t>Retombées pour les commerces / artisans / industries locaux</a:t>
            </a:r>
          </a:p>
          <a:p>
            <a:pPr marL="285750" marR="0" lvl="0" indent="-285750" algn="l" rtl="0" hangingPunct="1">
              <a:lnSpc>
                <a:spcPct val="100000"/>
              </a:lnSpc>
              <a:spcBef>
                <a:spcPts val="0"/>
              </a:spcBef>
              <a:spcAft>
                <a:spcPts val="0"/>
              </a:spcAft>
              <a:buSzPct val="45000"/>
              <a:buFont typeface="Wingdings" panose="05000000000000000000" pitchFamily="2" charset="2"/>
              <a:buChar char="q"/>
              <a:tabLst/>
              <a:defRPr sz="1600"/>
            </a:pPr>
            <a:r>
              <a:rPr lang="fr-FR" sz="1600" b="0" i="0" u="none" strike="noStrike" kern="1200" spc="0" dirty="0">
                <a:ln>
                  <a:noFill/>
                </a:ln>
                <a:solidFill>
                  <a:srgbClr val="000000"/>
                </a:solidFill>
                <a:latin typeface="Arial" pitchFamily="34"/>
                <a:ea typeface="Microsoft YaHei" pitchFamily="2"/>
                <a:cs typeface="Arial" pitchFamily="34"/>
              </a:rPr>
              <a:t>Chantiers / Artisans / Commerçants</a:t>
            </a:r>
          </a:p>
          <a:p>
            <a:pPr marL="285750" marR="0" lvl="0" indent="-285750" algn="l" rtl="0" hangingPunct="1">
              <a:lnSpc>
                <a:spcPct val="100000"/>
              </a:lnSpc>
              <a:spcBef>
                <a:spcPts val="0"/>
              </a:spcBef>
              <a:spcAft>
                <a:spcPts val="0"/>
              </a:spcAft>
              <a:buSzPct val="45000"/>
              <a:buFont typeface="Wingdings" panose="05000000000000000000" pitchFamily="2" charset="2"/>
              <a:buChar char="q"/>
              <a:tabLst/>
              <a:defRPr sz="1600"/>
            </a:pPr>
            <a:r>
              <a:rPr lang="fr-FR" sz="1600" b="0" i="0" u="none" strike="noStrike" kern="1200" spc="0" dirty="0">
                <a:ln>
                  <a:noFill/>
                </a:ln>
                <a:solidFill>
                  <a:srgbClr val="000000"/>
                </a:solidFill>
                <a:latin typeface="Arial" pitchFamily="34"/>
                <a:ea typeface="Microsoft YaHei" pitchFamily="2"/>
                <a:cs typeface="Arial" pitchFamily="34"/>
              </a:rPr>
              <a:t>Hotels / Restaurants</a:t>
            </a:r>
          </a:p>
          <a:p>
            <a:pPr marL="285750" marR="0" lvl="0" indent="-285750" algn="l" rtl="0" hangingPunct="1">
              <a:lnSpc>
                <a:spcPct val="100000"/>
              </a:lnSpc>
              <a:spcBef>
                <a:spcPts val="0"/>
              </a:spcBef>
              <a:spcAft>
                <a:spcPts val="0"/>
              </a:spcAft>
              <a:buSzPct val="45000"/>
              <a:buFont typeface="Wingdings" panose="05000000000000000000" pitchFamily="2" charset="2"/>
              <a:buChar char="q"/>
              <a:tabLst/>
              <a:defRPr sz="1600"/>
            </a:pPr>
            <a:r>
              <a:rPr lang="fr-FR" sz="1600" dirty="0">
                <a:solidFill>
                  <a:srgbClr val="000000"/>
                </a:solidFill>
                <a:latin typeface="Arial" pitchFamily="34"/>
                <a:ea typeface="Microsoft YaHei" pitchFamily="2"/>
                <a:cs typeface="Arial" pitchFamily="34"/>
              </a:rPr>
              <a:t>Sous-traitants locaux réguliers (Contrôle réglementaire, entreprise électrique, chaudronnier, maçons, TP, échafaudage, levage… )</a:t>
            </a:r>
            <a:endParaRPr lang="fr-FR" sz="1600" b="0" i="0" u="none" strike="noStrike" kern="1200" spc="0" dirty="0">
              <a:ln>
                <a:noFill/>
              </a:ln>
              <a:solidFill>
                <a:srgbClr val="000000"/>
              </a:solidFill>
              <a:latin typeface="Arial" pitchFamily="34"/>
              <a:ea typeface="Microsoft YaHei" pitchFamily="2"/>
              <a:cs typeface="Arial" pitchFamily="34"/>
            </a:endParaRPr>
          </a:p>
          <a:p>
            <a:pPr marL="285750" marR="0" lvl="0" indent="-285750" algn="l" rtl="0" hangingPunct="1">
              <a:lnSpc>
                <a:spcPct val="100000"/>
              </a:lnSpc>
              <a:spcBef>
                <a:spcPts val="0"/>
              </a:spcBef>
              <a:spcAft>
                <a:spcPts val="0"/>
              </a:spcAft>
              <a:buSzPct val="45000"/>
              <a:buFont typeface="Wingdings" panose="05000000000000000000" pitchFamily="2" charset="2"/>
              <a:buChar char="q"/>
              <a:tabLst/>
              <a:defRPr sz="1600"/>
            </a:pPr>
            <a:endParaRPr lang="fr-FR" sz="1600" b="0" i="0" u="none" strike="noStrike" kern="1200" spc="0" dirty="0">
              <a:ln>
                <a:noFill/>
              </a:ln>
              <a:solidFill>
                <a:srgbClr val="000000"/>
              </a:solidFill>
              <a:latin typeface="Arial" pitchFamily="34"/>
              <a:ea typeface="Microsoft YaHei" pitchFamily="2"/>
              <a:cs typeface="Arial" pitchFamily="34"/>
            </a:endParaRPr>
          </a:p>
        </p:txBody>
      </p:sp>
      <p:sp>
        <p:nvSpPr>
          <p:cNvPr id="4" name="ZoneTexte 3">
            <a:extLst>
              <a:ext uri="{FF2B5EF4-FFF2-40B4-BE49-F238E27FC236}">
                <a16:creationId xmlns:a16="http://schemas.microsoft.com/office/drawing/2014/main" id="{B045F567-FDA6-4DD7-B68E-613CD0A941BE}"/>
              </a:ext>
            </a:extLst>
          </p:cNvPr>
          <p:cNvSpPr txBox="1"/>
          <p:nvPr/>
        </p:nvSpPr>
        <p:spPr>
          <a:xfrm>
            <a:off x="3247459" y="4488360"/>
            <a:ext cx="8649332" cy="1506651"/>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defRPr sz="1600"/>
            </a:pPr>
            <a:r>
              <a:rPr lang="fr-FR" sz="1600" b="1" i="0" u="none" strike="noStrike" kern="1200" dirty="0">
                <a:ln>
                  <a:noFill/>
                </a:ln>
                <a:latin typeface="Arial" pitchFamily="18"/>
                <a:ea typeface="Microsoft YaHei" pitchFamily="2"/>
                <a:cs typeface="Mangal" pitchFamily="2"/>
              </a:rPr>
              <a:t>Et même pendant cette année particulière, </a:t>
            </a:r>
            <a:r>
              <a:rPr lang="fr-FR" sz="1600" b="0" i="1" u="none" strike="noStrike" kern="1200" dirty="0">
                <a:ln>
                  <a:noFill/>
                </a:ln>
                <a:latin typeface="Arial" pitchFamily="18"/>
                <a:ea typeface="Microsoft YaHei" pitchFamily="2"/>
                <a:cs typeface="Mangal" pitchFamily="2"/>
              </a:rPr>
              <a:t>exemple à EDF :</a:t>
            </a:r>
          </a:p>
          <a:p>
            <a:pPr marL="285750" marR="0" lvl="0" indent="-285750" rtl="0" hangingPunct="1">
              <a:lnSpc>
                <a:spcPct val="100000"/>
              </a:lnSpc>
              <a:spcBef>
                <a:spcPts val="0"/>
              </a:spcBef>
              <a:spcAft>
                <a:spcPts val="0"/>
              </a:spcAft>
              <a:buSzPct val="45000"/>
              <a:buFont typeface="Wingdings" panose="05000000000000000000" pitchFamily="2" charset="2"/>
              <a:buChar char="ü"/>
              <a:tabLst/>
            </a:pPr>
            <a:r>
              <a:rPr lang="fr-FR" sz="1600" b="0" i="0" u="none" strike="noStrike" kern="1200" dirty="0">
                <a:ln>
                  <a:noFill/>
                </a:ln>
                <a:solidFill>
                  <a:srgbClr val="000000"/>
                </a:solidFill>
                <a:latin typeface="Arial" pitchFamily="34"/>
                <a:ea typeface="Microsoft YaHei" pitchFamily="2"/>
                <a:cs typeface="Arial" pitchFamily="34"/>
              </a:rPr>
              <a:t>Report des échéances de remboursement de prêts des entreprises soutenues par le fond </a:t>
            </a:r>
          </a:p>
          <a:p>
            <a:pPr marR="0" lvl="0" rtl="0" hangingPunct="1">
              <a:lnSpc>
                <a:spcPct val="100000"/>
              </a:lnSpc>
              <a:spcBef>
                <a:spcPts val="0"/>
              </a:spcBef>
              <a:spcAft>
                <a:spcPts val="0"/>
              </a:spcAft>
              <a:buSzPct val="45000"/>
              <a:tabLst/>
            </a:pPr>
            <a:r>
              <a:rPr lang="fr-FR" sz="1600" b="0" i="0" u="none" strike="noStrike" kern="1200" dirty="0">
                <a:ln>
                  <a:noFill/>
                </a:ln>
                <a:solidFill>
                  <a:srgbClr val="000000"/>
                </a:solidFill>
                <a:latin typeface="Arial" pitchFamily="34"/>
                <a:ea typeface="Microsoft YaHei" pitchFamily="2"/>
                <a:cs typeface="Arial" pitchFamily="34"/>
              </a:rPr>
              <a:t>d’Une rivière, un territoire</a:t>
            </a:r>
          </a:p>
          <a:p>
            <a:pPr marL="285750" marR="0" lvl="0" indent="-285750" rtl="0" hangingPunct="1">
              <a:lnSpc>
                <a:spcPct val="100000"/>
              </a:lnSpc>
              <a:spcBef>
                <a:spcPts val="0"/>
              </a:spcBef>
              <a:spcAft>
                <a:spcPts val="0"/>
              </a:spcAft>
              <a:buSzPct val="45000"/>
              <a:buFont typeface="Wingdings" panose="05000000000000000000" pitchFamily="2" charset="2"/>
              <a:buChar char="ü"/>
              <a:tabLst/>
            </a:pPr>
            <a:r>
              <a:rPr lang="fr-FR" sz="1600" b="0" i="0" u="none" strike="noStrike" kern="1200" dirty="0">
                <a:ln>
                  <a:noFill/>
                </a:ln>
                <a:solidFill>
                  <a:srgbClr val="000000"/>
                </a:solidFill>
                <a:latin typeface="Arial" pitchFamily="34"/>
                <a:ea typeface="Microsoft YaHei" pitchFamily="2"/>
                <a:cs typeface="Arial" pitchFamily="34"/>
              </a:rPr>
              <a:t>Réduction de délais de paiement légaux</a:t>
            </a:r>
          </a:p>
          <a:p>
            <a:pPr marL="285750" marR="0" lvl="0" indent="-285750" rtl="0" hangingPunct="1">
              <a:lnSpc>
                <a:spcPct val="100000"/>
              </a:lnSpc>
              <a:spcBef>
                <a:spcPts val="0"/>
              </a:spcBef>
              <a:spcAft>
                <a:spcPts val="0"/>
              </a:spcAft>
              <a:buSzPct val="45000"/>
              <a:buFont typeface="Wingdings" panose="05000000000000000000" pitchFamily="2" charset="2"/>
              <a:buChar char="ü"/>
              <a:tabLst/>
            </a:pPr>
            <a:r>
              <a:rPr lang="fr-FR" sz="1600" b="0" i="0" u="none" strike="noStrike" kern="1200" dirty="0">
                <a:ln>
                  <a:noFill/>
                </a:ln>
                <a:solidFill>
                  <a:srgbClr val="000000"/>
                </a:solidFill>
                <a:latin typeface="Arial" pitchFamily="34"/>
                <a:ea typeface="Microsoft YaHei" pitchFamily="2"/>
                <a:cs typeface="Arial" pitchFamily="34"/>
              </a:rPr>
              <a:t>Permettre aux prestataires d’avoir de la visibilité sur les carnets de commande à venir</a:t>
            </a:r>
          </a:p>
          <a:p>
            <a:pPr marL="285750" marR="0" lvl="0" indent="-285750" rtl="0" hangingPunct="1">
              <a:lnSpc>
                <a:spcPct val="100000"/>
              </a:lnSpc>
              <a:spcBef>
                <a:spcPts val="0"/>
              </a:spcBef>
              <a:spcAft>
                <a:spcPts val="0"/>
              </a:spcAft>
              <a:buSzPct val="45000"/>
              <a:buFont typeface="Wingdings" panose="05000000000000000000" pitchFamily="2" charset="2"/>
              <a:buChar char="ü"/>
              <a:tabLst/>
            </a:pPr>
            <a:r>
              <a:rPr lang="fr-FR" sz="1600" b="0" i="0" u="none" strike="noStrike" kern="1200" dirty="0">
                <a:ln>
                  <a:noFill/>
                </a:ln>
                <a:solidFill>
                  <a:srgbClr val="000000"/>
                </a:solidFill>
                <a:latin typeface="Arial" pitchFamily="34"/>
                <a:ea typeface="Microsoft YaHei" pitchFamily="2"/>
                <a:cs typeface="Arial" pitchFamily="34"/>
              </a:rPr>
              <a:t>Contribution au dispositif régional de solidarité des TPE pendant le confinement</a:t>
            </a:r>
          </a:p>
        </p:txBody>
      </p:sp>
      <p:sp>
        <p:nvSpPr>
          <p:cNvPr id="5" name="ZoneTexte 59">
            <a:extLst>
              <a:ext uri="{FF2B5EF4-FFF2-40B4-BE49-F238E27FC236}">
                <a16:creationId xmlns:a16="http://schemas.microsoft.com/office/drawing/2014/main" id="{90BFB99F-5A13-4F50-99C3-7EA38B60F6CD}"/>
              </a:ext>
            </a:extLst>
          </p:cNvPr>
          <p:cNvSpPr/>
          <p:nvPr/>
        </p:nvSpPr>
        <p:spPr>
          <a:xfrm>
            <a:off x="2018933" y="3226381"/>
            <a:ext cx="6048000" cy="103472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600"/>
            </a:pPr>
            <a:r>
              <a:rPr lang="fr-FR" sz="1600" b="1" i="0" u="none" strike="noStrike" kern="1200" spc="0" dirty="0">
                <a:ln>
                  <a:noFill/>
                </a:ln>
                <a:solidFill>
                  <a:srgbClr val="000000"/>
                </a:solidFill>
                <a:latin typeface="Arial" pitchFamily="34"/>
                <a:ea typeface="Microsoft YaHei" pitchFamily="2"/>
                <a:cs typeface="Arial" pitchFamily="34"/>
              </a:rPr>
              <a:t>Retombées pour les communes</a:t>
            </a:r>
          </a:p>
          <a:p>
            <a:pPr marL="342900" marR="0" lvl="0" indent="-342900" algn="l" rtl="0" hangingPunct="1">
              <a:lnSpc>
                <a:spcPct val="100000"/>
              </a:lnSpc>
              <a:spcBef>
                <a:spcPts val="0"/>
              </a:spcBef>
              <a:spcAft>
                <a:spcPts val="0"/>
              </a:spcAft>
              <a:buSzPct val="45000"/>
              <a:buFont typeface="Wingdings" panose="05000000000000000000" pitchFamily="2" charset="2"/>
              <a:buChar char="q"/>
              <a:tabLst/>
              <a:defRPr sz="1600"/>
            </a:pPr>
            <a:r>
              <a:rPr lang="fr-FR" sz="1600" b="0" i="0" u="none" strike="noStrike" kern="1200" spc="0" dirty="0">
                <a:ln>
                  <a:noFill/>
                </a:ln>
                <a:solidFill>
                  <a:srgbClr val="000000"/>
                </a:solidFill>
                <a:latin typeface="Arial" pitchFamily="34"/>
                <a:ea typeface="Microsoft YaHei" pitchFamily="2"/>
                <a:cs typeface="Arial" pitchFamily="34"/>
              </a:rPr>
              <a:t>Vitalité par le maintien de familles sur tout le territoire</a:t>
            </a:r>
          </a:p>
          <a:p>
            <a:pPr marL="342900" marR="0" lvl="0" indent="-342900" algn="l" rtl="0" hangingPunct="1">
              <a:lnSpc>
                <a:spcPct val="100000"/>
              </a:lnSpc>
              <a:spcBef>
                <a:spcPts val="0"/>
              </a:spcBef>
              <a:spcAft>
                <a:spcPts val="0"/>
              </a:spcAft>
              <a:buSzPct val="45000"/>
              <a:buFont typeface="Wingdings" panose="05000000000000000000" pitchFamily="2" charset="2"/>
              <a:buChar char="q"/>
              <a:tabLst/>
              <a:defRPr sz="1600"/>
            </a:pPr>
            <a:r>
              <a:rPr lang="fr-FR" sz="1600" b="0" i="0" u="none" strike="noStrike" kern="1200" spc="0" dirty="0">
                <a:ln>
                  <a:noFill/>
                </a:ln>
                <a:solidFill>
                  <a:srgbClr val="000000"/>
                </a:solidFill>
                <a:latin typeface="Arial" pitchFamily="34"/>
                <a:ea typeface="Microsoft YaHei" pitchFamily="2"/>
                <a:cs typeface="Arial" pitchFamily="34"/>
              </a:rPr>
              <a:t>Associations</a:t>
            </a:r>
          </a:p>
          <a:p>
            <a:pPr marL="342900" marR="0" lvl="0" indent="-342900" algn="l" rtl="0" hangingPunct="1">
              <a:lnSpc>
                <a:spcPct val="100000"/>
              </a:lnSpc>
              <a:spcBef>
                <a:spcPts val="0"/>
              </a:spcBef>
              <a:spcAft>
                <a:spcPts val="0"/>
              </a:spcAft>
              <a:buSzPct val="45000"/>
              <a:buFont typeface="Wingdings" panose="05000000000000000000" pitchFamily="2" charset="2"/>
              <a:buChar char="q"/>
              <a:tabLst/>
              <a:defRPr sz="1600"/>
            </a:pPr>
            <a:r>
              <a:rPr lang="fr-FR" sz="1600" b="0" i="0" u="none" strike="noStrike" kern="1200" spc="0" dirty="0">
                <a:ln>
                  <a:noFill/>
                </a:ln>
                <a:solidFill>
                  <a:srgbClr val="000000"/>
                </a:solidFill>
                <a:latin typeface="Arial" pitchFamily="34"/>
                <a:ea typeface="Microsoft YaHei" pitchFamily="2"/>
                <a:cs typeface="Arial" pitchFamily="34"/>
              </a:rPr>
              <a:t>Taxe professionnelle (aujourd'hui disparue)</a:t>
            </a:r>
          </a:p>
        </p:txBody>
      </p:sp>
      <p:sp>
        <p:nvSpPr>
          <p:cNvPr id="6" name="Espace réservé du numéro de diapositive 48">
            <a:extLst>
              <a:ext uri="{FF2B5EF4-FFF2-40B4-BE49-F238E27FC236}">
                <a16:creationId xmlns:a16="http://schemas.microsoft.com/office/drawing/2014/main" id="{157E4227-52DB-4092-BE60-E87A30300174}"/>
              </a:ext>
            </a:extLst>
          </p:cNvPr>
          <p:cNvSpPr txBox="1">
            <a:spLocks/>
          </p:cNvSpPr>
          <p:nvPr/>
        </p:nvSpPr>
        <p:spPr>
          <a:xfrm>
            <a:off x="9272880" y="6329519"/>
            <a:ext cx="2742840" cy="364679"/>
          </a:xfrm>
          <a:prstGeom prst="rect">
            <a:avLst/>
          </a:prstGeom>
          <a:noFill/>
          <a:ln>
            <a:noFill/>
          </a:ln>
        </p:spPr>
        <p:txBody>
          <a:bodyPr wrap="square" lIns="90000" tIns="45000" rIns="90000" bIns="450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4EE0A0E-135A-4CAB-BC12-1CF570A9CC4C}" type="slidenum">
              <a:rPr lang="fr-FR" sz="1600" smtClean="0">
                <a:solidFill>
                  <a:schemeClr val="bg2">
                    <a:lumMod val="50000"/>
                  </a:schemeClr>
                </a:solidFill>
                <a:latin typeface="Century Gothic" pitchFamily="18"/>
                <a:cs typeface="Tahoma" pitchFamily="2"/>
              </a:rPr>
              <a:pPr algn="r"/>
              <a:t>17</a:t>
            </a:fld>
            <a:endParaRPr lang="fr-FR" dirty="0">
              <a:solidFill>
                <a:schemeClr val="bg2">
                  <a:lumMod val="50000"/>
                </a:schemeClr>
              </a:solidFill>
              <a:latin typeface="Century Gothic" pitchFamily="18"/>
              <a:cs typeface="Tahoma" pitchFamily="2"/>
            </a:endParaRPr>
          </a:p>
        </p:txBody>
      </p:sp>
      <p:pic>
        <p:nvPicPr>
          <p:cNvPr id="10" name="Image 9">
            <a:extLst>
              <a:ext uri="{FF2B5EF4-FFF2-40B4-BE49-F238E27FC236}">
                <a16:creationId xmlns:a16="http://schemas.microsoft.com/office/drawing/2014/main" id="{735C5C00-41B7-4B56-948E-90DDC230EC8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434119" y="1812699"/>
            <a:ext cx="910548" cy="450979"/>
          </a:xfrm>
          <a:prstGeom prst="rect">
            <a:avLst/>
          </a:prstGeom>
        </p:spPr>
      </p:pic>
      <p:pic>
        <p:nvPicPr>
          <p:cNvPr id="12" name="Image 11">
            <a:extLst>
              <a:ext uri="{FF2B5EF4-FFF2-40B4-BE49-F238E27FC236}">
                <a16:creationId xmlns:a16="http://schemas.microsoft.com/office/drawing/2014/main" id="{61FB2E0D-6D26-4953-B5D4-48B130EBFE3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238088" y="2263678"/>
            <a:ext cx="755350" cy="602534"/>
          </a:xfrm>
          <a:prstGeom prst="rect">
            <a:avLst/>
          </a:prstGeom>
        </p:spPr>
      </p:pic>
      <p:pic>
        <p:nvPicPr>
          <p:cNvPr id="14" name="Image 13">
            <a:extLst>
              <a:ext uri="{FF2B5EF4-FFF2-40B4-BE49-F238E27FC236}">
                <a16:creationId xmlns:a16="http://schemas.microsoft.com/office/drawing/2014/main" id="{4A303DE2-64A5-4A1B-9038-5A0DB07BDD8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014124" y="1795891"/>
            <a:ext cx="1033115" cy="536050"/>
          </a:xfrm>
          <a:prstGeom prst="rect">
            <a:avLst/>
          </a:prstGeom>
        </p:spPr>
      </p:pic>
      <p:pic>
        <p:nvPicPr>
          <p:cNvPr id="8" name="Image 7">
            <a:extLst>
              <a:ext uri="{FF2B5EF4-FFF2-40B4-BE49-F238E27FC236}">
                <a16:creationId xmlns:a16="http://schemas.microsoft.com/office/drawing/2014/main" id="{76D191A2-0E96-42EB-A300-F4603F6486B5}"/>
              </a:ext>
            </a:extLst>
          </p:cNvPr>
          <p:cNvPicPr>
            <a:picLocks noChangeAspect="1"/>
          </p:cNvPicPr>
          <p:nvPr/>
        </p:nvPicPr>
        <p:blipFill>
          <a:blip r:embed="rId6"/>
          <a:stretch>
            <a:fillRect/>
          </a:stretch>
        </p:blipFill>
        <p:spPr>
          <a:xfrm>
            <a:off x="6678341" y="1626442"/>
            <a:ext cx="1581554" cy="919011"/>
          </a:xfrm>
          <a:prstGeom prst="rect">
            <a:avLst/>
          </a:prstGeom>
        </p:spPr>
      </p:pic>
      <p:pic>
        <p:nvPicPr>
          <p:cNvPr id="20" name="Image 19">
            <a:extLst>
              <a:ext uri="{FF2B5EF4-FFF2-40B4-BE49-F238E27FC236}">
                <a16:creationId xmlns:a16="http://schemas.microsoft.com/office/drawing/2014/main" id="{ADEF2754-46F2-414F-94F7-ACC2C6F6809C}"/>
              </a:ext>
            </a:extLst>
          </p:cNvPr>
          <p:cNvPicPr>
            <a:picLocks noChangeAspect="1"/>
          </p:cNvPicPr>
          <p:nvPr/>
        </p:nvPicPr>
        <p:blipFill>
          <a:blip r:embed="rId7"/>
          <a:stretch>
            <a:fillRect/>
          </a:stretch>
        </p:blipFill>
        <p:spPr>
          <a:xfrm>
            <a:off x="10014124" y="2419885"/>
            <a:ext cx="1199172" cy="572194"/>
          </a:xfrm>
          <a:prstGeom prst="rect">
            <a:avLst/>
          </a:prstGeom>
        </p:spPr>
      </p:pic>
      <p:pic>
        <p:nvPicPr>
          <p:cNvPr id="22" name="Image 21">
            <a:extLst>
              <a:ext uri="{FF2B5EF4-FFF2-40B4-BE49-F238E27FC236}">
                <a16:creationId xmlns:a16="http://schemas.microsoft.com/office/drawing/2014/main" id="{8AB21C38-987C-4C71-80BF-96F6A5D2FE5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238088" y="3226381"/>
            <a:ext cx="2096723" cy="1258033"/>
          </a:xfrm>
          <a:prstGeom prst="rect">
            <a:avLst/>
          </a:prstGeom>
        </p:spPr>
      </p:pic>
      <p:pic>
        <p:nvPicPr>
          <p:cNvPr id="16" name="Image 15">
            <a:extLst>
              <a:ext uri="{FF2B5EF4-FFF2-40B4-BE49-F238E27FC236}">
                <a16:creationId xmlns:a16="http://schemas.microsoft.com/office/drawing/2014/main" id="{0981D074-4B08-4A15-9979-DB24154F10C2}"/>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066078" y="2464252"/>
            <a:ext cx="701339" cy="645866"/>
          </a:xfrm>
          <a:prstGeom prst="rect">
            <a:avLst/>
          </a:prstGeom>
        </p:spPr>
      </p:pic>
      <p:pic>
        <p:nvPicPr>
          <p:cNvPr id="18" name="Image 17">
            <a:extLst>
              <a:ext uri="{FF2B5EF4-FFF2-40B4-BE49-F238E27FC236}">
                <a16:creationId xmlns:a16="http://schemas.microsoft.com/office/drawing/2014/main" id="{136C2226-D791-4FAE-9B0A-418A7A3190B5}"/>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7850158" y="2426382"/>
            <a:ext cx="675569" cy="602534"/>
          </a:xfrm>
          <a:prstGeom prst="rect">
            <a:avLst/>
          </a:prstGeom>
        </p:spPr>
      </p:pic>
      <p:pic>
        <p:nvPicPr>
          <p:cNvPr id="24" name="Image 23">
            <a:extLst>
              <a:ext uri="{FF2B5EF4-FFF2-40B4-BE49-F238E27FC236}">
                <a16:creationId xmlns:a16="http://schemas.microsoft.com/office/drawing/2014/main" id="{44213852-1CAE-4BAC-AE94-F41C1F7A324E}"/>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8497696" y="2330568"/>
            <a:ext cx="649606" cy="672319"/>
          </a:xfrm>
          <a:prstGeom prst="rect">
            <a:avLst/>
          </a:prstGeom>
        </p:spPr>
      </p:pic>
      <p:pic>
        <p:nvPicPr>
          <p:cNvPr id="26" name="Image 25">
            <a:extLst>
              <a:ext uri="{FF2B5EF4-FFF2-40B4-BE49-F238E27FC236}">
                <a16:creationId xmlns:a16="http://schemas.microsoft.com/office/drawing/2014/main" id="{486BD9B2-405A-4317-837E-D8AE478DF911}"/>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93664" y="4819942"/>
            <a:ext cx="2251738" cy="76976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8887891-AFDD-4024-BD65-4EDB9E3CB8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12812" y="3112597"/>
            <a:ext cx="4714787" cy="3315085"/>
          </a:xfrm>
          <a:prstGeom prst="rect">
            <a:avLst/>
          </a:prstGeom>
        </p:spPr>
      </p:pic>
      <p:sp>
        <p:nvSpPr>
          <p:cNvPr id="2" name="Espace réservé du numéro de diapositive 1">
            <a:extLst>
              <a:ext uri="{FF2B5EF4-FFF2-40B4-BE49-F238E27FC236}">
                <a16:creationId xmlns:a16="http://schemas.microsoft.com/office/drawing/2014/main" id="{9FD267CA-3101-424C-8B27-FFACD1840436}"/>
              </a:ext>
            </a:extLst>
          </p:cNvPr>
          <p:cNvSpPr>
            <a:spLocks noGrp="1"/>
          </p:cNvSpPr>
          <p:nvPr>
            <p:ph type="sldNum" sz="quarter" idx="12"/>
          </p:nvPr>
        </p:nvSpPr>
        <p:spPr>
          <a:xfrm>
            <a:off x="9284399" y="6379476"/>
            <a:ext cx="2743200" cy="365125"/>
          </a:xfrm>
        </p:spPr>
        <p:txBody>
          <a:bodyPr/>
          <a:lstStyle/>
          <a:p>
            <a:fld id="{6D22F896-40B5-4ADD-8801-0D06FADFA095}" type="slidenum">
              <a:rPr lang="en-US" smtClean="0"/>
              <a:t>18</a:t>
            </a:fld>
            <a:endParaRPr lang="en-US" dirty="0"/>
          </a:p>
        </p:txBody>
      </p:sp>
      <p:sp>
        <p:nvSpPr>
          <p:cNvPr id="3" name="Titre 1">
            <a:extLst>
              <a:ext uri="{FF2B5EF4-FFF2-40B4-BE49-F238E27FC236}">
                <a16:creationId xmlns:a16="http://schemas.microsoft.com/office/drawing/2014/main" id="{98621462-2C34-41A5-8A27-9CA88B550249}"/>
              </a:ext>
            </a:extLst>
          </p:cNvPr>
          <p:cNvSpPr txBox="1">
            <a:spLocks/>
          </p:cNvSpPr>
          <p:nvPr/>
        </p:nvSpPr>
        <p:spPr>
          <a:xfrm>
            <a:off x="3417479" y="113399"/>
            <a:ext cx="8610120" cy="129276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b="1" dirty="0">
                <a:latin typeface="Frutiger Roman" pitchFamily="34"/>
              </a:rPr>
              <a:t>LA tempête de 1999 </a:t>
            </a:r>
          </a:p>
        </p:txBody>
      </p:sp>
      <p:pic>
        <p:nvPicPr>
          <p:cNvPr id="5" name="Image 4">
            <a:extLst>
              <a:ext uri="{FF2B5EF4-FFF2-40B4-BE49-F238E27FC236}">
                <a16:creationId xmlns:a16="http://schemas.microsoft.com/office/drawing/2014/main" id="{C4027974-7EA0-4FAD-86E6-1270216BB1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265127">
            <a:off x="-51962" y="-368099"/>
            <a:ext cx="6524822" cy="3177935"/>
          </a:xfrm>
          <a:prstGeom prst="rect">
            <a:avLst/>
          </a:prstGeom>
        </p:spPr>
      </p:pic>
      <p:pic>
        <p:nvPicPr>
          <p:cNvPr id="11" name="Image 10">
            <a:extLst>
              <a:ext uri="{FF2B5EF4-FFF2-40B4-BE49-F238E27FC236}">
                <a16:creationId xmlns:a16="http://schemas.microsoft.com/office/drawing/2014/main" id="{AAC0A63F-FC03-4684-8F3D-DE8B931A36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1284" y="3646503"/>
            <a:ext cx="3847708" cy="2781179"/>
          </a:xfrm>
          <a:prstGeom prst="rect">
            <a:avLst/>
          </a:prstGeom>
        </p:spPr>
      </p:pic>
      <p:pic>
        <p:nvPicPr>
          <p:cNvPr id="9" name="Image 8">
            <a:extLst>
              <a:ext uri="{FF2B5EF4-FFF2-40B4-BE49-F238E27FC236}">
                <a16:creationId xmlns:a16="http://schemas.microsoft.com/office/drawing/2014/main" id="{921E68D4-3AB3-4A30-BE55-E8D4D28528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18100" y="1518413"/>
            <a:ext cx="6985000" cy="1740250"/>
          </a:xfrm>
          <a:prstGeom prst="rect">
            <a:avLst/>
          </a:prstGeom>
        </p:spPr>
      </p:pic>
      <p:pic>
        <p:nvPicPr>
          <p:cNvPr id="15" name="Image 14">
            <a:extLst>
              <a:ext uri="{FF2B5EF4-FFF2-40B4-BE49-F238E27FC236}">
                <a16:creationId xmlns:a16="http://schemas.microsoft.com/office/drawing/2014/main" id="{970E82B8-2D70-4A1D-AF8C-C50C510DF9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21542" y="3576812"/>
            <a:ext cx="3173820" cy="2850870"/>
          </a:xfrm>
          <a:prstGeom prst="rect">
            <a:avLst/>
          </a:prstGeom>
        </p:spPr>
      </p:pic>
    </p:spTree>
    <p:extLst>
      <p:ext uri="{BB962C8B-B14F-4D97-AF65-F5344CB8AC3E}">
        <p14:creationId xmlns:p14="http://schemas.microsoft.com/office/powerpoint/2010/main" val="273549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BAAABD1-5931-4D9D-84BD-F9DE5E845E78}"/>
              </a:ext>
            </a:extLst>
          </p:cNvPr>
          <p:cNvSpPr txBox="1"/>
          <p:nvPr/>
        </p:nvSpPr>
        <p:spPr>
          <a:xfrm>
            <a:off x="7849358" y="1037293"/>
            <a:ext cx="4117386" cy="6573423"/>
          </a:xfrm>
          <a:prstGeom prst="rect">
            <a:avLst/>
          </a:prstGeom>
          <a:noFill/>
          <a:ln>
            <a:noFill/>
          </a:ln>
        </p:spPr>
        <p:txBody>
          <a:bodyPr vert="horz" wrap="square" lIns="90000" tIns="45000" rIns="90000" bIns="45000" anchorCtr="0" compatLnSpc="0">
            <a:spAutoFit/>
          </a:bodyPr>
          <a:lstStyle/>
          <a:p>
            <a:pPr marL="0" marR="0" lvl="0" indent="0" algn="just" rtl="0" hangingPunct="0">
              <a:lnSpc>
                <a:spcPct val="100000"/>
              </a:lnSpc>
              <a:spcBef>
                <a:spcPts val="0"/>
              </a:spcBef>
              <a:spcAft>
                <a:spcPts val="0"/>
              </a:spcAft>
              <a:buNone/>
              <a:tabLst/>
            </a:pPr>
            <a:r>
              <a:rPr lang="fr-FR" sz="1600" b="0" i="0" u="none" strike="noStrike" kern="1200" dirty="0">
                <a:ln>
                  <a:noFill/>
                </a:ln>
                <a:latin typeface="Arial" pitchFamily="18"/>
                <a:ea typeface="Microsoft YaHei" pitchFamily="2"/>
                <a:cs typeface="Mangal" pitchFamily="2"/>
              </a:rPr>
              <a:t>Au-delà des activités industrielles d'un barrage hydro-électrique, l'eau est aussi partagée et redistribuée pour plusieurs usages.</a:t>
            </a:r>
          </a:p>
          <a:p>
            <a:pPr lvl="0" algn="just">
              <a:spcBef>
                <a:spcPts val="1800"/>
              </a:spcBef>
              <a:buNone/>
            </a:pPr>
            <a:endParaRPr lang="en-US" sz="1400" b="1" dirty="0">
              <a:latin typeface="Arial" pitchFamily="18"/>
            </a:endParaRPr>
          </a:p>
          <a:p>
            <a:pPr lvl="0" algn="just">
              <a:spcBef>
                <a:spcPts val="1800"/>
              </a:spcBef>
              <a:buNone/>
            </a:pPr>
            <a:endParaRPr lang="en-US" sz="1400" b="1" dirty="0">
              <a:latin typeface="Arial" pitchFamily="18"/>
            </a:endParaRPr>
          </a:p>
          <a:p>
            <a:pPr lvl="0" algn="just">
              <a:spcBef>
                <a:spcPts val="1800"/>
              </a:spcBef>
              <a:buNone/>
            </a:pPr>
            <a:endParaRPr lang="en-US" sz="1400" b="1" dirty="0">
              <a:latin typeface="Arial" pitchFamily="18"/>
            </a:endParaRPr>
          </a:p>
          <a:p>
            <a:pPr lvl="0" algn="just">
              <a:spcBef>
                <a:spcPts val="1800"/>
              </a:spcBef>
              <a:buNone/>
            </a:pPr>
            <a:endParaRPr lang="en-US" sz="1400" b="1" dirty="0">
              <a:latin typeface="Arial" pitchFamily="18"/>
            </a:endParaRPr>
          </a:p>
          <a:p>
            <a:pPr lvl="0" algn="just">
              <a:spcBef>
                <a:spcPts val="1800"/>
              </a:spcBef>
              <a:buNone/>
            </a:pPr>
            <a:endParaRPr lang="en-US" sz="1400" b="1" dirty="0">
              <a:latin typeface="Arial" pitchFamily="18"/>
            </a:endParaRPr>
          </a:p>
          <a:p>
            <a:pPr lvl="0" algn="just">
              <a:spcBef>
                <a:spcPts val="1800"/>
              </a:spcBef>
              <a:buNone/>
            </a:pPr>
            <a:endParaRPr lang="en-US" sz="1400" b="1" dirty="0">
              <a:latin typeface="Arial" pitchFamily="18"/>
            </a:endParaRPr>
          </a:p>
          <a:p>
            <a:pPr lvl="0" algn="just">
              <a:spcBef>
                <a:spcPts val="1800"/>
              </a:spcBef>
              <a:buNone/>
            </a:pPr>
            <a:r>
              <a:rPr lang="en-US" sz="1400" b="1" dirty="0">
                <a:latin typeface="Arial" pitchFamily="18"/>
              </a:rPr>
              <a:t>La convention </a:t>
            </a:r>
            <a:r>
              <a:rPr lang="en-US" sz="1400" b="1" dirty="0" err="1">
                <a:latin typeface="Arial" pitchFamily="18"/>
              </a:rPr>
              <a:t>éclusées</a:t>
            </a:r>
            <a:r>
              <a:rPr lang="en-US" sz="1400" b="1" dirty="0">
                <a:latin typeface="Arial" pitchFamily="18"/>
              </a:rPr>
              <a:t> : </a:t>
            </a:r>
            <a:r>
              <a:rPr lang="en-US" sz="1400" b="1" dirty="0" err="1">
                <a:latin typeface="Arial" pitchFamily="18"/>
              </a:rPr>
              <a:t>exemple</a:t>
            </a:r>
            <a:r>
              <a:rPr lang="en-US" sz="1400" b="1" dirty="0">
                <a:latin typeface="Arial" pitchFamily="18"/>
              </a:rPr>
              <a:t> </a:t>
            </a:r>
            <a:r>
              <a:rPr lang="en-US" sz="1400" b="1" dirty="0">
                <a:latin typeface="Arial" pitchFamily="18"/>
                <a:sym typeface="Wingdings" panose="05000000000000000000" pitchFamily="2" charset="2"/>
              </a:rPr>
              <a:t>convention</a:t>
            </a:r>
            <a:r>
              <a:rPr lang="en-US" sz="1400" b="1" dirty="0">
                <a:latin typeface="Arial" pitchFamily="18"/>
              </a:rPr>
              <a:t> Dordogne-</a:t>
            </a:r>
            <a:r>
              <a:rPr lang="en-US" sz="1400" b="1" dirty="0" err="1">
                <a:latin typeface="Arial" pitchFamily="18"/>
              </a:rPr>
              <a:t>Maronne</a:t>
            </a:r>
            <a:r>
              <a:rPr lang="en-US" sz="1400" b="1" dirty="0">
                <a:latin typeface="Arial" pitchFamily="18"/>
              </a:rPr>
              <a:t> 2013 - </a:t>
            </a:r>
            <a:r>
              <a:rPr lang="en-US" sz="1400" b="1" dirty="0" err="1">
                <a:latin typeface="Arial" pitchFamily="18"/>
              </a:rPr>
              <a:t>aujourd’hui</a:t>
            </a:r>
            <a:r>
              <a:rPr lang="en-US" sz="1400" b="1" dirty="0">
                <a:latin typeface="Arial" pitchFamily="18"/>
              </a:rPr>
              <a:t> :</a:t>
            </a:r>
            <a:br>
              <a:rPr lang="en-US" sz="1400" b="1" dirty="0">
                <a:latin typeface="Arial" pitchFamily="18"/>
              </a:rPr>
            </a:br>
            <a:r>
              <a:rPr lang="en-US" sz="1400" dirty="0" err="1">
                <a:latin typeface="Arial" pitchFamily="18"/>
              </a:rPr>
              <a:t>Création</a:t>
            </a:r>
            <a:r>
              <a:rPr lang="en-US" sz="1400" dirty="0">
                <a:latin typeface="Arial" pitchFamily="18"/>
              </a:rPr>
              <a:t> de </a:t>
            </a:r>
            <a:r>
              <a:rPr lang="en-US" sz="1400" dirty="0" err="1">
                <a:latin typeface="Arial" pitchFamily="18"/>
              </a:rPr>
              <a:t>l’association</a:t>
            </a:r>
            <a:r>
              <a:rPr lang="en-US" sz="1400" dirty="0">
                <a:latin typeface="Arial" pitchFamily="18"/>
              </a:rPr>
              <a:t> Initiative </a:t>
            </a:r>
            <a:r>
              <a:rPr lang="en-US" sz="1400" dirty="0" err="1">
                <a:latin typeface="Arial" pitchFamily="18"/>
              </a:rPr>
              <a:t>Biosphère</a:t>
            </a:r>
            <a:r>
              <a:rPr lang="en-US" sz="1400" dirty="0">
                <a:latin typeface="Arial" pitchFamily="18"/>
              </a:rPr>
              <a:t> Dordogne (IBD) par EPIDOR et EDF : </a:t>
            </a:r>
            <a:r>
              <a:rPr lang="en-US" sz="1400" dirty="0" err="1">
                <a:latin typeface="Arial" pitchFamily="18"/>
              </a:rPr>
              <a:t>financement</a:t>
            </a:r>
            <a:r>
              <a:rPr lang="en-US" sz="1400" dirty="0">
                <a:latin typeface="Arial" pitchFamily="18"/>
              </a:rPr>
              <a:t> de 2,6 millions </a:t>
            </a:r>
            <a:r>
              <a:rPr lang="en-US" sz="1400" dirty="0" err="1">
                <a:latin typeface="Arial" pitchFamily="18"/>
              </a:rPr>
              <a:t>d’euros</a:t>
            </a:r>
            <a:r>
              <a:rPr lang="en-US" sz="1400" dirty="0">
                <a:latin typeface="Arial" pitchFamily="18"/>
              </a:rPr>
              <a:t> sur 3 </a:t>
            </a:r>
            <a:r>
              <a:rPr lang="en-US" sz="1400" dirty="0" err="1">
                <a:latin typeface="Arial" pitchFamily="18"/>
              </a:rPr>
              <a:t>ans</a:t>
            </a:r>
            <a:br>
              <a:rPr lang="en-US" sz="1400" dirty="0">
                <a:latin typeface="Arial" pitchFamily="18"/>
              </a:rPr>
            </a:br>
            <a:r>
              <a:rPr lang="en-US" sz="1400" dirty="0" err="1">
                <a:latin typeface="Arial" pitchFamily="18"/>
              </a:rPr>
              <a:t>objectif</a:t>
            </a:r>
            <a:r>
              <a:rPr lang="en-US" sz="1400" dirty="0">
                <a:latin typeface="Arial" pitchFamily="18"/>
              </a:rPr>
              <a:t> de </a:t>
            </a:r>
            <a:r>
              <a:rPr lang="en-US" sz="1400" dirty="0" err="1">
                <a:latin typeface="Arial" pitchFamily="18"/>
              </a:rPr>
              <a:t>soutien</a:t>
            </a:r>
            <a:r>
              <a:rPr lang="en-US" sz="1400" dirty="0">
                <a:latin typeface="Arial" pitchFamily="18"/>
              </a:rPr>
              <a:t> des </a:t>
            </a:r>
            <a:r>
              <a:rPr lang="en-US" sz="1400" dirty="0" err="1">
                <a:latin typeface="Arial" pitchFamily="18"/>
              </a:rPr>
              <a:t>projets</a:t>
            </a:r>
            <a:r>
              <a:rPr lang="en-US" sz="1400" dirty="0">
                <a:latin typeface="Arial" pitchFamily="18"/>
              </a:rPr>
              <a:t> </a:t>
            </a:r>
            <a:r>
              <a:rPr lang="en-US" sz="1400" dirty="0" err="1">
                <a:latin typeface="Arial" pitchFamily="18"/>
              </a:rPr>
              <a:t>locaux</a:t>
            </a:r>
            <a:r>
              <a:rPr lang="en-US" sz="1400" dirty="0">
                <a:latin typeface="Arial" pitchFamily="18"/>
              </a:rPr>
              <a:t> </a:t>
            </a:r>
            <a:r>
              <a:rPr lang="en-US" sz="1400" dirty="0" err="1">
                <a:latin typeface="Arial" pitchFamily="18"/>
              </a:rPr>
              <a:t>contribuant</a:t>
            </a:r>
            <a:r>
              <a:rPr lang="en-US" sz="1400" dirty="0">
                <a:latin typeface="Arial" pitchFamily="18"/>
              </a:rPr>
              <a:t> à la protection de </a:t>
            </a:r>
            <a:r>
              <a:rPr lang="en-US" sz="1400" dirty="0" err="1">
                <a:latin typeface="Arial" pitchFamily="18"/>
              </a:rPr>
              <a:t>l’environnement</a:t>
            </a:r>
            <a:endParaRPr lang="en-US" sz="1400" dirty="0">
              <a:latin typeface="Arial" pitchFamily="18"/>
            </a:endParaRPr>
          </a:p>
          <a:p>
            <a:pPr lvl="0" algn="just">
              <a:buNone/>
            </a:pPr>
            <a:endParaRPr lang="en-US" sz="1600" dirty="0">
              <a:solidFill>
                <a:srgbClr val="7F7F7F"/>
              </a:solidFill>
              <a:latin typeface="Arial" pitchFamily="18"/>
            </a:endParaRPr>
          </a:p>
          <a:p>
            <a:pPr marL="180000" lvl="0" algn="just">
              <a:buNone/>
            </a:pPr>
            <a:endParaRPr lang="en-US" sz="1600" dirty="0">
              <a:solidFill>
                <a:srgbClr val="7F7F7F"/>
              </a:solidFill>
              <a:latin typeface="Arial" pitchFamily="18"/>
            </a:endParaRPr>
          </a:p>
          <a:p>
            <a:pPr marL="0" marR="0" lvl="0" indent="0" algn="just" rtl="0" hangingPunct="0">
              <a:lnSpc>
                <a:spcPct val="100000"/>
              </a:lnSpc>
              <a:spcBef>
                <a:spcPts val="0"/>
              </a:spcBef>
              <a:spcAft>
                <a:spcPts val="0"/>
              </a:spcAft>
              <a:buNone/>
              <a:tabLst/>
            </a:pPr>
            <a:endParaRPr lang="fr-FR" sz="1600" b="0" i="0" u="none" strike="noStrike" kern="1200" dirty="0">
              <a:ln>
                <a:noFill/>
              </a:ln>
              <a:latin typeface="Arial" pitchFamily="18"/>
              <a:ea typeface="Microsoft YaHei" pitchFamily="2"/>
              <a:cs typeface="Mangal" pitchFamily="2"/>
            </a:endParaRPr>
          </a:p>
          <a:p>
            <a:pPr marL="0" marR="0" lvl="0" indent="0" algn="just" rtl="0" hangingPunct="0">
              <a:lnSpc>
                <a:spcPct val="100000"/>
              </a:lnSpc>
              <a:spcBef>
                <a:spcPts val="0"/>
              </a:spcBef>
              <a:spcAft>
                <a:spcPts val="0"/>
              </a:spcAft>
              <a:buNone/>
              <a:tabLst/>
            </a:pPr>
            <a:endParaRPr lang="fr-FR" sz="1800" b="0" i="0" u="none" strike="noStrike" kern="1200" dirty="0">
              <a:ln>
                <a:noFill/>
              </a:ln>
              <a:latin typeface="Arial" pitchFamily="18"/>
              <a:ea typeface="Microsoft YaHei" pitchFamily="2"/>
              <a:cs typeface="Mangal" pitchFamily="2"/>
            </a:endParaRPr>
          </a:p>
          <a:p>
            <a:pPr marL="0" marR="0" lvl="0" indent="0" algn="just" rtl="0" hangingPunct="0">
              <a:lnSpc>
                <a:spcPct val="100000"/>
              </a:lnSpc>
              <a:spcBef>
                <a:spcPts val="0"/>
              </a:spcBef>
              <a:spcAft>
                <a:spcPts val="0"/>
              </a:spcAft>
              <a:buNone/>
              <a:tabLst/>
            </a:pPr>
            <a:endParaRPr lang="fr-FR" sz="1800" b="0" i="0" u="none" strike="noStrike" kern="1200" dirty="0">
              <a:ln>
                <a:noFill/>
              </a:ln>
              <a:latin typeface="Arial" pitchFamily="18"/>
              <a:ea typeface="Microsoft YaHei" pitchFamily="2"/>
              <a:cs typeface="Mangal" pitchFamily="2"/>
            </a:endParaRPr>
          </a:p>
        </p:txBody>
      </p:sp>
      <p:pic>
        <p:nvPicPr>
          <p:cNvPr id="43" name="Image 42">
            <a:extLst>
              <a:ext uri="{FF2B5EF4-FFF2-40B4-BE49-F238E27FC236}">
                <a16:creationId xmlns:a16="http://schemas.microsoft.com/office/drawing/2014/main" id="{A5CED541-4FAC-4BC2-BD78-3CE686F03725}"/>
              </a:ext>
            </a:extLst>
          </p:cNvPr>
          <p:cNvPicPr>
            <a:picLocks noChangeAspect="1"/>
          </p:cNvPicPr>
          <p:nvPr/>
        </p:nvPicPr>
        <p:blipFill rotWithShape="1">
          <a:blip r:embed="rId3"/>
          <a:srcRect t="15257"/>
          <a:stretch/>
        </p:blipFill>
        <p:spPr>
          <a:xfrm>
            <a:off x="159164" y="1088304"/>
            <a:ext cx="7550722" cy="5656802"/>
          </a:xfrm>
          <a:prstGeom prst="rect">
            <a:avLst/>
          </a:prstGeom>
        </p:spPr>
      </p:pic>
      <p:sp>
        <p:nvSpPr>
          <p:cNvPr id="2" name="Titre 1">
            <a:extLst>
              <a:ext uri="{FF2B5EF4-FFF2-40B4-BE49-F238E27FC236}">
                <a16:creationId xmlns:a16="http://schemas.microsoft.com/office/drawing/2014/main" id="{902CCAE8-7E88-4390-BCD1-425760D05BF5}"/>
              </a:ext>
            </a:extLst>
          </p:cNvPr>
          <p:cNvSpPr txBox="1">
            <a:spLocks noGrp="1"/>
          </p:cNvSpPr>
          <p:nvPr>
            <p:ph type="title" idx="4294967295"/>
          </p:nvPr>
        </p:nvSpPr>
        <p:spPr>
          <a:xfrm>
            <a:off x="3315233" y="278408"/>
            <a:ext cx="8610120" cy="553998"/>
          </a:xfrm>
        </p:spPr>
        <p:txBody>
          <a:bodyPr lIns="0" tIns="0" rIns="0" bIns="0" anchor="ctr">
            <a:spAutoFit/>
          </a:bodyPr>
          <a:lstStyle/>
          <a:p>
            <a:pPr lvl="0"/>
            <a:r>
              <a:rPr lang="en-US" sz="3600" b="1" dirty="0">
                <a:latin typeface="Frutiger Roman" pitchFamily="34"/>
              </a:rPr>
              <a:t>Les </a:t>
            </a:r>
            <a:r>
              <a:rPr lang="en-US" b="1" dirty="0">
                <a:latin typeface="Frutiger Roman" pitchFamily="34"/>
              </a:rPr>
              <a:t>multi-usages</a:t>
            </a:r>
            <a:r>
              <a:rPr lang="en-US" sz="3600" b="1" dirty="0">
                <a:latin typeface="Frutiger Roman" pitchFamily="34"/>
              </a:rPr>
              <a:t> de </a:t>
            </a:r>
            <a:r>
              <a:rPr lang="en-US" sz="3600" b="1" dirty="0" err="1">
                <a:latin typeface="Frutiger Roman" pitchFamily="34"/>
              </a:rPr>
              <a:t>l'eau</a:t>
            </a:r>
            <a:endParaRPr lang="en-US" sz="3600" b="1" dirty="0">
              <a:latin typeface="Frutiger Roman" pitchFamily="34"/>
            </a:endParaRPr>
          </a:p>
        </p:txBody>
      </p:sp>
      <p:sp>
        <p:nvSpPr>
          <p:cNvPr id="13" name="Espace réservé du numéro de diapositive 48">
            <a:extLst>
              <a:ext uri="{FF2B5EF4-FFF2-40B4-BE49-F238E27FC236}">
                <a16:creationId xmlns:a16="http://schemas.microsoft.com/office/drawing/2014/main" id="{3DF02953-06F9-472A-989B-12257ED9EB54}"/>
              </a:ext>
            </a:extLst>
          </p:cNvPr>
          <p:cNvSpPr txBox="1">
            <a:spLocks/>
          </p:cNvSpPr>
          <p:nvPr/>
        </p:nvSpPr>
        <p:spPr>
          <a:xfrm>
            <a:off x="9272880" y="6329519"/>
            <a:ext cx="2742840" cy="364679"/>
          </a:xfrm>
          <a:prstGeom prst="rect">
            <a:avLst/>
          </a:prstGeom>
          <a:noFill/>
          <a:ln>
            <a:noFill/>
          </a:ln>
        </p:spPr>
        <p:txBody>
          <a:bodyPr wrap="square" lIns="90000" tIns="45000" rIns="90000" bIns="450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4EE0A0E-135A-4CAB-BC12-1CF570A9CC4C}" type="slidenum">
              <a:rPr lang="fr-FR" sz="1600" smtClean="0">
                <a:solidFill>
                  <a:schemeClr val="bg2">
                    <a:lumMod val="50000"/>
                  </a:schemeClr>
                </a:solidFill>
                <a:latin typeface="Century Gothic" pitchFamily="18"/>
                <a:cs typeface="Tahoma" pitchFamily="2"/>
              </a:rPr>
              <a:pPr algn="r"/>
              <a:t>19</a:t>
            </a:fld>
            <a:endParaRPr lang="fr-FR" dirty="0">
              <a:solidFill>
                <a:schemeClr val="bg2">
                  <a:lumMod val="50000"/>
                </a:schemeClr>
              </a:solidFill>
              <a:latin typeface="Century Gothic" pitchFamily="18"/>
              <a:cs typeface="Tahoma" pitchFamily="2"/>
            </a:endParaRPr>
          </a:p>
        </p:txBody>
      </p:sp>
      <p:pic>
        <p:nvPicPr>
          <p:cNvPr id="17" name="Image 16">
            <a:extLst>
              <a:ext uri="{FF2B5EF4-FFF2-40B4-BE49-F238E27FC236}">
                <a16:creationId xmlns:a16="http://schemas.microsoft.com/office/drawing/2014/main" id="{F4CDA42B-286C-4BC7-A98D-7F1475B4A438}"/>
              </a:ext>
            </a:extLst>
          </p:cNvPr>
          <p:cNvPicPr>
            <a:picLocks noChangeAspect="1"/>
          </p:cNvPicPr>
          <p:nvPr/>
        </p:nvPicPr>
        <p:blipFill>
          <a:blip r:embed="rId4">
            <a:lum/>
            <a:alphaModFix/>
          </a:blip>
          <a:srcRect/>
          <a:stretch>
            <a:fillRect/>
          </a:stretch>
        </p:blipFill>
        <p:spPr>
          <a:xfrm>
            <a:off x="8281653" y="2330902"/>
            <a:ext cx="3059187" cy="2105862"/>
          </a:xfrm>
          <a:prstGeom prst="rect">
            <a:avLst/>
          </a:prstGeom>
          <a:noFill/>
          <a:ln>
            <a:noFill/>
          </a:ln>
        </p:spPr>
      </p:pic>
      <p:sp>
        <p:nvSpPr>
          <p:cNvPr id="18" name="Titre 4">
            <a:extLst>
              <a:ext uri="{FF2B5EF4-FFF2-40B4-BE49-F238E27FC236}">
                <a16:creationId xmlns:a16="http://schemas.microsoft.com/office/drawing/2014/main" id="{C634806A-2F90-4C00-9A81-B6A4BFA77D67}"/>
              </a:ext>
            </a:extLst>
          </p:cNvPr>
          <p:cNvSpPr txBox="1">
            <a:spLocks/>
          </p:cNvSpPr>
          <p:nvPr/>
        </p:nvSpPr>
        <p:spPr>
          <a:xfrm>
            <a:off x="3315233" y="178200"/>
            <a:ext cx="8610120" cy="1357920"/>
          </a:xfrm>
          <a:prstGeom prst="rect">
            <a:avLst/>
          </a:prstGeom>
        </p:spPr>
        <p:txBody>
          <a:bodyPr vert="horz" lIns="0" tIns="0" rIns="0" bIns="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endParaRPr lang="en-US" b="1" dirty="0">
              <a:latin typeface="Frutiger Roman" pitchFamily="34"/>
            </a:endParaRPr>
          </a:p>
        </p:txBody>
      </p:sp>
      <p:sp>
        <p:nvSpPr>
          <p:cNvPr id="38" name="Rectangle : coins arrondis 37">
            <a:extLst>
              <a:ext uri="{FF2B5EF4-FFF2-40B4-BE49-F238E27FC236}">
                <a16:creationId xmlns:a16="http://schemas.microsoft.com/office/drawing/2014/main" id="{0E4FBE1D-7FF6-4045-9B4B-0D074EB18042}"/>
              </a:ext>
            </a:extLst>
          </p:cNvPr>
          <p:cNvSpPr/>
          <p:nvPr/>
        </p:nvSpPr>
        <p:spPr>
          <a:xfrm>
            <a:off x="4387837" y="4940176"/>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roupe 41">
            <a:extLst>
              <a:ext uri="{FF2B5EF4-FFF2-40B4-BE49-F238E27FC236}">
                <a16:creationId xmlns:a16="http://schemas.microsoft.com/office/drawing/2014/main" id="{85BA0D62-0BF6-4FC3-88C7-510501597904}"/>
              </a:ext>
            </a:extLst>
          </p:cNvPr>
          <p:cNvGrpSpPr/>
          <p:nvPr/>
        </p:nvGrpSpPr>
        <p:grpSpPr>
          <a:xfrm>
            <a:off x="1328730" y="2878934"/>
            <a:ext cx="5671017" cy="3707374"/>
            <a:chOff x="1328730" y="2878934"/>
            <a:chExt cx="5671017" cy="3707374"/>
          </a:xfrm>
        </p:grpSpPr>
        <p:grpSp>
          <p:nvGrpSpPr>
            <p:cNvPr id="40" name="Groupe 39">
              <a:extLst>
                <a:ext uri="{FF2B5EF4-FFF2-40B4-BE49-F238E27FC236}">
                  <a16:creationId xmlns:a16="http://schemas.microsoft.com/office/drawing/2014/main" id="{FF63DEBC-38EB-41A4-B69F-8A0BF4E06AFF}"/>
                </a:ext>
              </a:extLst>
            </p:cNvPr>
            <p:cNvGrpSpPr/>
            <p:nvPr/>
          </p:nvGrpSpPr>
          <p:grpSpPr>
            <a:xfrm>
              <a:off x="1328730" y="2878934"/>
              <a:ext cx="5671017" cy="3707374"/>
              <a:chOff x="1475290" y="2860698"/>
              <a:chExt cx="5671017" cy="3707374"/>
            </a:xfrm>
          </p:grpSpPr>
          <p:grpSp>
            <p:nvGrpSpPr>
              <p:cNvPr id="39" name="Groupe 38">
                <a:extLst>
                  <a:ext uri="{FF2B5EF4-FFF2-40B4-BE49-F238E27FC236}">
                    <a16:creationId xmlns:a16="http://schemas.microsoft.com/office/drawing/2014/main" id="{B046258E-E58B-4FE6-9BD3-3508BD5FF17F}"/>
                  </a:ext>
                </a:extLst>
              </p:cNvPr>
              <p:cNvGrpSpPr/>
              <p:nvPr/>
            </p:nvGrpSpPr>
            <p:grpSpPr>
              <a:xfrm>
                <a:off x="1475290" y="2860698"/>
                <a:ext cx="5671017" cy="3707374"/>
                <a:chOff x="1348729" y="2828026"/>
                <a:chExt cx="5671017" cy="3707374"/>
              </a:xfrm>
            </p:grpSpPr>
            <p:grpSp>
              <p:nvGrpSpPr>
                <p:cNvPr id="31" name="Groupe 30">
                  <a:extLst>
                    <a:ext uri="{FF2B5EF4-FFF2-40B4-BE49-F238E27FC236}">
                      <a16:creationId xmlns:a16="http://schemas.microsoft.com/office/drawing/2014/main" id="{220C422C-CDD8-409A-B044-4374C42479AC}"/>
                    </a:ext>
                  </a:extLst>
                </p:cNvPr>
                <p:cNvGrpSpPr/>
                <p:nvPr/>
              </p:nvGrpSpPr>
              <p:grpSpPr>
                <a:xfrm>
                  <a:off x="2369270" y="2828026"/>
                  <a:ext cx="4650476" cy="3707374"/>
                  <a:chOff x="2344553" y="2865889"/>
                  <a:chExt cx="4650476" cy="3707374"/>
                </a:xfrm>
              </p:grpSpPr>
              <p:grpSp>
                <p:nvGrpSpPr>
                  <p:cNvPr id="30" name="Groupe 29">
                    <a:extLst>
                      <a:ext uri="{FF2B5EF4-FFF2-40B4-BE49-F238E27FC236}">
                        <a16:creationId xmlns:a16="http://schemas.microsoft.com/office/drawing/2014/main" id="{112E9F7C-ACA4-4AD7-A5DA-DCDB2DC17964}"/>
                      </a:ext>
                    </a:extLst>
                  </p:cNvPr>
                  <p:cNvGrpSpPr/>
                  <p:nvPr/>
                </p:nvGrpSpPr>
                <p:grpSpPr>
                  <a:xfrm>
                    <a:off x="2406133" y="2865889"/>
                    <a:ext cx="4588896" cy="3094661"/>
                    <a:chOff x="2437369" y="2828026"/>
                    <a:chExt cx="4588896" cy="3094661"/>
                  </a:xfrm>
                </p:grpSpPr>
                <p:grpSp>
                  <p:nvGrpSpPr>
                    <p:cNvPr id="29" name="Groupe 28">
                      <a:extLst>
                        <a:ext uri="{FF2B5EF4-FFF2-40B4-BE49-F238E27FC236}">
                          <a16:creationId xmlns:a16="http://schemas.microsoft.com/office/drawing/2014/main" id="{28C40B94-8937-414C-941F-B9924009664E}"/>
                        </a:ext>
                      </a:extLst>
                    </p:cNvPr>
                    <p:cNvGrpSpPr/>
                    <p:nvPr/>
                  </p:nvGrpSpPr>
                  <p:grpSpPr>
                    <a:xfrm>
                      <a:off x="4497179" y="2828026"/>
                      <a:ext cx="2529086" cy="1047733"/>
                      <a:chOff x="4497179" y="2828026"/>
                      <a:chExt cx="2529086" cy="1047733"/>
                    </a:xfrm>
                  </p:grpSpPr>
                  <p:grpSp>
                    <p:nvGrpSpPr>
                      <p:cNvPr id="25" name="Groupe 24">
                        <a:extLst>
                          <a:ext uri="{FF2B5EF4-FFF2-40B4-BE49-F238E27FC236}">
                            <a16:creationId xmlns:a16="http://schemas.microsoft.com/office/drawing/2014/main" id="{198EEB62-4FCE-45FA-8AD2-4AC1B7A9305B}"/>
                          </a:ext>
                        </a:extLst>
                      </p:cNvPr>
                      <p:cNvGrpSpPr/>
                      <p:nvPr/>
                    </p:nvGrpSpPr>
                    <p:grpSpPr>
                      <a:xfrm>
                        <a:off x="4635572" y="2828026"/>
                        <a:ext cx="404416" cy="461665"/>
                        <a:chOff x="4635572" y="2828026"/>
                        <a:chExt cx="404416" cy="461665"/>
                      </a:xfrm>
                    </p:grpSpPr>
                    <p:sp>
                      <p:nvSpPr>
                        <p:cNvPr id="15" name="Ellipse 14">
                          <a:extLst>
                            <a:ext uri="{FF2B5EF4-FFF2-40B4-BE49-F238E27FC236}">
                              <a16:creationId xmlns:a16="http://schemas.microsoft.com/office/drawing/2014/main" id="{EBB31650-4B9F-43EA-A40B-1182C4C3F2F8}"/>
                            </a:ext>
                          </a:extLst>
                        </p:cNvPr>
                        <p:cNvSpPr/>
                        <p:nvPr/>
                      </p:nvSpPr>
                      <p:spPr>
                        <a:xfrm>
                          <a:off x="4635572" y="2866002"/>
                          <a:ext cx="375858" cy="3778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ZoneTexte 19">
                          <a:extLst>
                            <a:ext uri="{FF2B5EF4-FFF2-40B4-BE49-F238E27FC236}">
                              <a16:creationId xmlns:a16="http://schemas.microsoft.com/office/drawing/2014/main" id="{FDDD4DF5-8466-4C24-AC17-6B392763740B}"/>
                            </a:ext>
                          </a:extLst>
                        </p:cNvPr>
                        <p:cNvSpPr txBox="1"/>
                        <p:nvPr/>
                      </p:nvSpPr>
                      <p:spPr>
                        <a:xfrm>
                          <a:off x="4664130" y="2828026"/>
                          <a:ext cx="375858" cy="461665"/>
                        </a:xfrm>
                        <a:prstGeom prst="rect">
                          <a:avLst/>
                        </a:prstGeom>
                        <a:noFill/>
                      </p:spPr>
                      <p:txBody>
                        <a:bodyPr wrap="square" rtlCol="0">
                          <a:spAutoFit/>
                        </a:bodyPr>
                        <a:lstStyle/>
                        <a:p>
                          <a:r>
                            <a:rPr lang="fr-FR" sz="2400" b="1" dirty="0">
                              <a:effectLst>
                                <a:outerShdw blurRad="38100" dist="38100" dir="2700000" algn="tl">
                                  <a:srgbClr val="000000">
                                    <a:alpha val="43137"/>
                                  </a:srgbClr>
                                </a:outerShdw>
                              </a:effectLst>
                            </a:rPr>
                            <a:t>8</a:t>
                          </a:r>
                          <a:endParaRPr lang="en-GB" sz="2400" b="1" dirty="0">
                            <a:effectLst>
                              <a:outerShdw blurRad="38100" dist="38100" dir="2700000" algn="tl">
                                <a:srgbClr val="000000">
                                  <a:alpha val="43137"/>
                                </a:srgbClr>
                              </a:outerShdw>
                            </a:effectLst>
                          </a:endParaRPr>
                        </a:p>
                      </p:txBody>
                    </p:sp>
                  </p:grpSp>
                  <p:sp>
                    <p:nvSpPr>
                      <p:cNvPr id="22" name="ZoneTexte 21">
                        <a:extLst>
                          <a:ext uri="{FF2B5EF4-FFF2-40B4-BE49-F238E27FC236}">
                            <a16:creationId xmlns:a16="http://schemas.microsoft.com/office/drawing/2014/main" id="{CA31BA7F-647E-4ACF-8391-752373A0FE7E}"/>
                          </a:ext>
                        </a:extLst>
                      </p:cNvPr>
                      <p:cNvSpPr txBox="1"/>
                      <p:nvPr/>
                    </p:nvSpPr>
                    <p:spPr>
                      <a:xfrm>
                        <a:off x="4497179" y="3275595"/>
                        <a:ext cx="2529086" cy="600164"/>
                      </a:xfrm>
                      <a:prstGeom prst="rect">
                        <a:avLst/>
                      </a:prstGeom>
                      <a:solidFill>
                        <a:srgbClr val="FFC000"/>
                      </a:solidFill>
                    </p:spPr>
                    <p:txBody>
                      <a:bodyPr wrap="square" rtlCol="0">
                        <a:spAutoFit/>
                      </a:bodyPr>
                      <a:lstStyle/>
                      <a:p>
                        <a:pPr algn="ctr"/>
                        <a:r>
                          <a:rPr lang="fr-FR" sz="1100" b="1" dirty="0"/>
                          <a:t>PRODUCTION D’ELECTRICITÉ</a:t>
                        </a:r>
                      </a:p>
                      <a:p>
                        <a:pPr algn="ctr"/>
                        <a:r>
                          <a:rPr lang="fr-FR" sz="1100" b="1" dirty="0"/>
                          <a:t>57 TWh en 2019 </a:t>
                        </a:r>
                      </a:p>
                      <a:p>
                        <a:pPr algn="ctr"/>
                        <a:r>
                          <a:rPr lang="fr-FR" sz="1100" b="1" dirty="0"/>
                          <a:t>(hors énergies marines)</a:t>
                        </a:r>
                      </a:p>
                    </p:txBody>
                  </p:sp>
                </p:grpSp>
                <p:grpSp>
                  <p:nvGrpSpPr>
                    <p:cNvPr id="26" name="Groupe 25">
                      <a:extLst>
                        <a:ext uri="{FF2B5EF4-FFF2-40B4-BE49-F238E27FC236}">
                          <a16:creationId xmlns:a16="http://schemas.microsoft.com/office/drawing/2014/main" id="{D7BB1673-BD81-499E-83C3-165A3E482B89}"/>
                        </a:ext>
                      </a:extLst>
                    </p:cNvPr>
                    <p:cNvGrpSpPr/>
                    <p:nvPr/>
                  </p:nvGrpSpPr>
                  <p:grpSpPr>
                    <a:xfrm>
                      <a:off x="2437369" y="5461022"/>
                      <a:ext cx="387078" cy="461665"/>
                      <a:chOff x="4635572" y="2823848"/>
                      <a:chExt cx="387078" cy="461665"/>
                    </a:xfrm>
                  </p:grpSpPr>
                  <p:sp>
                    <p:nvSpPr>
                      <p:cNvPr id="27" name="Ellipse 26">
                        <a:extLst>
                          <a:ext uri="{FF2B5EF4-FFF2-40B4-BE49-F238E27FC236}">
                            <a16:creationId xmlns:a16="http://schemas.microsoft.com/office/drawing/2014/main" id="{1307431B-E181-4B1C-8C10-74A15B6F23E5}"/>
                          </a:ext>
                        </a:extLst>
                      </p:cNvPr>
                      <p:cNvSpPr/>
                      <p:nvPr/>
                    </p:nvSpPr>
                    <p:spPr>
                      <a:xfrm>
                        <a:off x="4635572" y="2866002"/>
                        <a:ext cx="375858" cy="3778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ZoneTexte 27">
                        <a:extLst>
                          <a:ext uri="{FF2B5EF4-FFF2-40B4-BE49-F238E27FC236}">
                            <a16:creationId xmlns:a16="http://schemas.microsoft.com/office/drawing/2014/main" id="{D31D7767-D8AA-44E6-A280-6B1B8A0AE0BD}"/>
                          </a:ext>
                        </a:extLst>
                      </p:cNvPr>
                      <p:cNvSpPr txBox="1"/>
                      <p:nvPr/>
                    </p:nvSpPr>
                    <p:spPr>
                      <a:xfrm>
                        <a:off x="4646792" y="2823848"/>
                        <a:ext cx="375858" cy="461665"/>
                      </a:xfrm>
                      <a:prstGeom prst="rect">
                        <a:avLst/>
                      </a:prstGeom>
                      <a:noFill/>
                    </p:spPr>
                    <p:txBody>
                      <a:bodyPr wrap="square" rtlCol="0">
                        <a:spAutoFit/>
                      </a:bodyPr>
                      <a:lstStyle/>
                      <a:p>
                        <a:r>
                          <a:rPr lang="fr-FR" sz="2400" b="1" dirty="0">
                            <a:effectLst>
                              <a:outerShdw blurRad="38100" dist="38100" dir="2700000" algn="tl">
                                <a:srgbClr val="000000">
                                  <a:alpha val="43137"/>
                                </a:srgbClr>
                              </a:outerShdw>
                            </a:effectLst>
                          </a:rPr>
                          <a:t>9</a:t>
                        </a:r>
                        <a:endParaRPr lang="en-GB" sz="2400" b="1" dirty="0">
                          <a:effectLst>
                            <a:outerShdw blurRad="38100" dist="38100" dir="2700000" algn="tl">
                              <a:srgbClr val="000000">
                                <a:alpha val="43137"/>
                              </a:srgbClr>
                            </a:outerShdw>
                          </a:effectLst>
                        </a:endParaRPr>
                      </a:p>
                    </p:txBody>
                  </p:sp>
                </p:grpSp>
              </p:grpSp>
              <p:sp>
                <p:nvSpPr>
                  <p:cNvPr id="21" name="Rectangle : coins arrondis 20">
                    <a:extLst>
                      <a:ext uri="{FF2B5EF4-FFF2-40B4-BE49-F238E27FC236}">
                        <a16:creationId xmlns:a16="http://schemas.microsoft.com/office/drawing/2014/main" id="{70635FF3-F629-42A5-9266-111A5D5F5D20}"/>
                      </a:ext>
                    </a:extLst>
                  </p:cNvPr>
                  <p:cNvSpPr/>
                  <p:nvPr/>
                </p:nvSpPr>
                <p:spPr>
                  <a:xfrm>
                    <a:off x="2344553" y="5909251"/>
                    <a:ext cx="1955472" cy="664012"/>
                  </a:xfrm>
                  <a:prstGeom prst="roundRect">
                    <a:avLst/>
                  </a:prstGeom>
                  <a:solidFill>
                    <a:srgbClr val="FFC000"/>
                  </a:solidFill>
                </p:spPr>
                <p:txBody>
                  <a:bodyPr wrap="square" rtlCol="0">
                    <a:spAutoFit/>
                  </a:bodyPr>
                  <a:lstStyle/>
                  <a:p>
                    <a:pPr algn="ctr"/>
                    <a:r>
                      <a:rPr lang="fr-FR" sz="1100" b="1" dirty="0">
                        <a:solidFill>
                          <a:schemeClr val="tx1"/>
                        </a:solidFill>
                      </a:rPr>
                      <a:t>SOURCES DE REFROIDISSEMENT DES CENTRALES NUCLÉAIRES </a:t>
                    </a:r>
                    <a:endParaRPr lang="en-GB" sz="1100" b="1" dirty="0">
                      <a:solidFill>
                        <a:schemeClr val="tx1"/>
                      </a:solidFill>
                    </a:endParaRPr>
                  </a:p>
                </p:txBody>
              </p:sp>
            </p:grpSp>
            <p:sp>
              <p:nvSpPr>
                <p:cNvPr id="32" name="ZoneTexte 31">
                  <a:extLst>
                    <a:ext uri="{FF2B5EF4-FFF2-40B4-BE49-F238E27FC236}">
                      <a16:creationId xmlns:a16="http://schemas.microsoft.com/office/drawing/2014/main" id="{A85510C7-A1ED-4F38-9BA1-38A9EECA6EDB}"/>
                    </a:ext>
                  </a:extLst>
                </p:cNvPr>
                <p:cNvSpPr txBox="1"/>
                <p:nvPr/>
              </p:nvSpPr>
              <p:spPr>
                <a:xfrm>
                  <a:off x="1348729" y="4824814"/>
                  <a:ext cx="1906301" cy="261610"/>
                </a:xfrm>
                <a:prstGeom prst="rect">
                  <a:avLst/>
                </a:prstGeom>
                <a:solidFill>
                  <a:srgbClr val="FFC000"/>
                </a:solidFill>
              </p:spPr>
              <p:txBody>
                <a:bodyPr wrap="square" rtlCol="0">
                  <a:spAutoFit/>
                </a:bodyPr>
                <a:lstStyle/>
                <a:p>
                  <a:pPr algn="ctr"/>
                  <a:r>
                    <a:rPr lang="fr-FR" sz="1100" b="1" dirty="0"/>
                    <a:t>ECRÊTEMENT DES CRUES</a:t>
                  </a:r>
                </a:p>
              </p:txBody>
            </p:sp>
          </p:grpSp>
          <p:sp>
            <p:nvSpPr>
              <p:cNvPr id="36" name="Ellipse 35">
                <a:extLst>
                  <a:ext uri="{FF2B5EF4-FFF2-40B4-BE49-F238E27FC236}">
                    <a16:creationId xmlns:a16="http://schemas.microsoft.com/office/drawing/2014/main" id="{4AA50A61-4419-4D3F-97C2-3796BB0B7488}"/>
                  </a:ext>
                </a:extLst>
              </p:cNvPr>
              <p:cNvSpPr/>
              <p:nvPr/>
            </p:nvSpPr>
            <p:spPr>
              <a:xfrm>
                <a:off x="3200445" y="4542716"/>
                <a:ext cx="375858" cy="3778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1" name="ZoneTexte 40">
              <a:extLst>
                <a:ext uri="{FF2B5EF4-FFF2-40B4-BE49-F238E27FC236}">
                  <a16:creationId xmlns:a16="http://schemas.microsoft.com/office/drawing/2014/main" id="{07B7D695-8A5A-45BA-A127-29B13BEE00E3}"/>
                </a:ext>
              </a:extLst>
            </p:cNvPr>
            <p:cNvSpPr txBox="1"/>
            <p:nvPr/>
          </p:nvSpPr>
          <p:spPr>
            <a:xfrm>
              <a:off x="2987754" y="4536915"/>
              <a:ext cx="835322" cy="400110"/>
            </a:xfrm>
            <a:prstGeom prst="rect">
              <a:avLst/>
            </a:prstGeom>
            <a:noFill/>
          </p:spPr>
          <p:txBody>
            <a:bodyPr wrap="square" rtlCol="0">
              <a:spAutoFit/>
            </a:bodyPr>
            <a:lstStyle/>
            <a:p>
              <a:r>
                <a:rPr lang="fr-FR" sz="2000" b="1" dirty="0">
                  <a:effectLst>
                    <a:outerShdw blurRad="38100" dist="38100" dir="2700000" algn="tl">
                      <a:srgbClr val="000000">
                        <a:alpha val="43137"/>
                      </a:srgbClr>
                    </a:outerShdw>
                  </a:effectLst>
                </a:rPr>
                <a:t>10</a:t>
              </a:r>
              <a:endParaRPr lang="en-GB" sz="2000" b="1" dirty="0">
                <a:effectLst>
                  <a:outerShdw blurRad="38100" dist="38100" dir="2700000" algn="tl">
                    <a:srgbClr val="000000">
                      <a:alpha val="43137"/>
                    </a:srgbClr>
                  </a:outerShdw>
                </a:effectLst>
              </a:endParaRPr>
            </a:p>
          </p:txBody>
        </p:sp>
      </p:grpSp>
      <p:sp>
        <p:nvSpPr>
          <p:cNvPr id="44" name="ZoneTexte 43">
            <a:extLst>
              <a:ext uri="{FF2B5EF4-FFF2-40B4-BE49-F238E27FC236}">
                <a16:creationId xmlns:a16="http://schemas.microsoft.com/office/drawing/2014/main" id="{DDCFE52B-AA9A-4069-AD29-837C72D9B685}"/>
              </a:ext>
            </a:extLst>
          </p:cNvPr>
          <p:cNvSpPr txBox="1"/>
          <p:nvPr/>
        </p:nvSpPr>
        <p:spPr>
          <a:xfrm>
            <a:off x="703699" y="4221321"/>
            <a:ext cx="1906301" cy="430887"/>
          </a:xfrm>
          <a:prstGeom prst="rect">
            <a:avLst/>
          </a:prstGeom>
          <a:solidFill>
            <a:srgbClr val="FFC000"/>
          </a:solidFill>
        </p:spPr>
        <p:txBody>
          <a:bodyPr wrap="square" rtlCol="0">
            <a:spAutoFit/>
          </a:bodyPr>
          <a:lstStyle/>
          <a:p>
            <a:pPr algn="ctr"/>
            <a:r>
              <a:rPr lang="fr-FR" sz="1100" b="1" dirty="0"/>
              <a:t>Préservation de la biodiversité</a:t>
            </a:r>
          </a:p>
        </p:txBody>
      </p:sp>
      <p:pic>
        <p:nvPicPr>
          <p:cNvPr id="19" name="Image 3">
            <a:extLst>
              <a:ext uri="{FF2B5EF4-FFF2-40B4-BE49-F238E27FC236}">
                <a16:creationId xmlns:a16="http://schemas.microsoft.com/office/drawing/2014/main" id="{00B7223F-42CF-4132-A8FB-DDBE1CC33B57}"/>
              </a:ext>
            </a:extLst>
          </p:cNvPr>
          <p:cNvPicPr>
            <a:picLocks noChangeAspect="1"/>
          </p:cNvPicPr>
          <p:nvPr/>
        </p:nvPicPr>
        <p:blipFill>
          <a:blip r:embed="rId5" cstate="email">
            <a:clrChange>
              <a:clrFrom>
                <a:srgbClr val="FFFFFF"/>
              </a:clrFrom>
              <a:clrTo>
                <a:srgbClr val="FFFFFF">
                  <a:alpha val="0"/>
                </a:srgbClr>
              </a:clrTo>
            </a:clrChange>
            <a:lum/>
            <a:alphaModFix/>
            <a:extLst>
              <a:ext uri="{28A0092B-C50C-407E-A947-70E740481C1C}">
                <a14:useLocalDpi xmlns:a14="http://schemas.microsoft.com/office/drawing/2010/main"/>
              </a:ext>
            </a:extLst>
          </a:blip>
          <a:srcRect/>
          <a:stretch>
            <a:fillRect/>
          </a:stretch>
        </p:blipFill>
        <p:spPr>
          <a:xfrm rot="848360">
            <a:off x="5156696" y="601188"/>
            <a:ext cx="2072180" cy="782082"/>
          </a:xfrm>
          <a:prstGeom prst="rect">
            <a:avLst/>
          </a:prstGeom>
          <a:noFill/>
          <a:ln>
            <a:noFill/>
          </a:ln>
        </p:spPr>
      </p:pic>
      <p:sp>
        <p:nvSpPr>
          <p:cNvPr id="14" name="ZoneTexte 13">
            <a:extLst>
              <a:ext uri="{FF2B5EF4-FFF2-40B4-BE49-F238E27FC236}">
                <a16:creationId xmlns:a16="http://schemas.microsoft.com/office/drawing/2014/main" id="{63CF7ABB-EE99-4318-97B2-26E0915F5939}"/>
              </a:ext>
            </a:extLst>
          </p:cNvPr>
          <p:cNvSpPr txBox="1"/>
          <p:nvPr/>
        </p:nvSpPr>
        <p:spPr>
          <a:xfrm rot="20623642">
            <a:off x="1906746" y="2901938"/>
            <a:ext cx="8405012" cy="830997"/>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4800" b="1" dirty="0">
                <a:ln w="0"/>
                <a:solidFill>
                  <a:schemeClr val="tx1"/>
                </a:solidFill>
                <a:effectLst>
                  <a:outerShdw blurRad="38100" dist="19050" dir="2700000" algn="tl" rotWithShape="0">
                    <a:schemeClr val="dk1">
                      <a:alpha val="40000"/>
                    </a:schemeClr>
                  </a:outerShdw>
                </a:effectLst>
                <a:latin typeface="Eras Bold ITC" panose="020B0907030504020204" pitchFamily="34" charset="0"/>
              </a:rPr>
              <a:t>Et demain, à quel prix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14713" y="5045343"/>
            <a:ext cx="2121675" cy="811228"/>
          </a:xfrm>
          <a:prstGeom prst="rect">
            <a:avLst/>
          </a:prstGeom>
        </p:spPr>
      </p:pic>
      <p:pic>
        <p:nvPicPr>
          <p:cNvPr id="12" name="Image 11"/>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87012" y="5713382"/>
            <a:ext cx="1157322" cy="820022"/>
          </a:xfrm>
          <a:prstGeom prst="rect">
            <a:avLst/>
          </a:prstGeom>
        </p:spPr>
      </p:pic>
      <p:sp>
        <p:nvSpPr>
          <p:cNvPr id="17" name="Rectangle à coins arrondis 16"/>
          <p:cNvSpPr/>
          <p:nvPr/>
        </p:nvSpPr>
        <p:spPr>
          <a:xfrm>
            <a:off x="198993" y="4874053"/>
            <a:ext cx="6248400" cy="1753679"/>
          </a:xfrm>
          <a:prstGeom prst="roundRect">
            <a:avLst>
              <a:gd name="adj" fmla="val 9812"/>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à coins arrondis 14"/>
          <p:cNvSpPr/>
          <p:nvPr/>
        </p:nvSpPr>
        <p:spPr>
          <a:xfrm>
            <a:off x="203200" y="1572429"/>
            <a:ext cx="6248400" cy="2954938"/>
          </a:xfrm>
          <a:prstGeom prst="roundRect">
            <a:avLst>
              <a:gd name="adj" fmla="val 9812"/>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à coins arrondis 15"/>
          <p:cNvSpPr/>
          <p:nvPr/>
        </p:nvSpPr>
        <p:spPr>
          <a:xfrm>
            <a:off x="6874933" y="1574761"/>
            <a:ext cx="5080001" cy="4816311"/>
          </a:xfrm>
          <a:prstGeom prst="roundRect">
            <a:avLst>
              <a:gd name="adj" fmla="val 9812"/>
            </a:avLst>
          </a:prstGeom>
          <a:noFill/>
          <a:ln w="412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title"/>
          </p:nvPr>
        </p:nvSpPr>
        <p:spPr>
          <a:xfrm>
            <a:off x="3344334" y="279400"/>
            <a:ext cx="8610600" cy="1293028"/>
          </a:xfrm>
        </p:spPr>
        <p:txBody>
          <a:bodyPr/>
          <a:lstStyle/>
          <a:p>
            <a:r>
              <a:rPr lang="fr-FR" sz="3600" b="1" dirty="0">
                <a:latin typeface="Frutiger Roman" panose="020B0600030504020204" pitchFamily="34" charset="0"/>
              </a:rPr>
              <a:t>Introduction</a:t>
            </a:r>
            <a:endParaRPr lang="fr-FR" dirty="0">
              <a:latin typeface="Frutiger Roman" panose="020B0600030504020204" pitchFamily="34" charset="0"/>
            </a:endParaRPr>
          </a:p>
        </p:txBody>
      </p:sp>
      <p:sp>
        <p:nvSpPr>
          <p:cNvPr id="4" name="Espace réservé du contenu 2"/>
          <p:cNvSpPr txBox="1">
            <a:spLocks/>
          </p:cNvSpPr>
          <p:nvPr/>
        </p:nvSpPr>
        <p:spPr>
          <a:xfrm>
            <a:off x="6828113" y="1714374"/>
            <a:ext cx="5089806" cy="46766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spcAft>
                <a:spcPts val="1200"/>
              </a:spcAft>
              <a:buNone/>
            </a:pPr>
            <a:r>
              <a:rPr lang="fr-FR" sz="2800" b="1" u="sng" dirty="0">
                <a:effectLst>
                  <a:outerShdw blurRad="38100" dist="38100" dir="2700000" algn="tl">
                    <a:srgbClr val="000000">
                      <a:alpha val="43137"/>
                    </a:srgbClr>
                  </a:outerShdw>
                </a:effectLst>
                <a:latin typeface="Frutiger Roman" panose="020B0600030504020204" pitchFamily="34" charset="0"/>
                <a:cs typeface="Arial" panose="020B0604020202020204" pitchFamily="34" charset="0"/>
              </a:rPr>
              <a:t>Plan de Séance</a:t>
            </a:r>
            <a:endParaRPr lang="fr-FR" sz="2000" b="1" u="sng" dirty="0">
              <a:effectLst>
                <a:outerShdw blurRad="38100" dist="38100" dir="2700000" algn="tl">
                  <a:srgbClr val="000000">
                    <a:alpha val="43137"/>
                  </a:srgbClr>
                </a:outerShdw>
              </a:effectLst>
              <a:latin typeface="Frutiger Roman" panose="020B0600030504020204" pitchFamily="34" charset="0"/>
              <a:cs typeface="Arial" panose="020B0604020202020204" pitchFamily="34" charset="0"/>
            </a:endParaRPr>
          </a:p>
          <a:p>
            <a:pPr marL="0" indent="0" algn="ctr">
              <a:buNone/>
            </a:pPr>
            <a:r>
              <a:rPr lang="fr-FR" sz="2400" b="1" dirty="0">
                <a:latin typeface="Frutiger Roman" panose="020B0600030504020204" pitchFamily="34" charset="0"/>
                <a:cs typeface="Arial" panose="020B0604020202020204" pitchFamily="34" charset="0"/>
              </a:rPr>
              <a:t>Quatre Présentations</a:t>
            </a:r>
            <a:r>
              <a:rPr lang="fr-FR" sz="2400" dirty="0">
                <a:latin typeface="Frutiger Roman" panose="020B0600030504020204" pitchFamily="34" charset="0"/>
                <a:cs typeface="Arial" panose="020B0604020202020204" pitchFamily="34" charset="0"/>
              </a:rPr>
              <a:t> </a:t>
            </a:r>
          </a:p>
          <a:p>
            <a:pPr marL="0" indent="0" algn="ctr">
              <a:spcBef>
                <a:spcPts val="0"/>
              </a:spcBef>
              <a:spcAft>
                <a:spcPts val="600"/>
              </a:spcAft>
              <a:buNone/>
            </a:pPr>
            <a:r>
              <a:rPr lang="fr-FR" sz="1600" dirty="0">
                <a:latin typeface="Frutiger Roman" panose="020B0600030504020204" pitchFamily="34" charset="0"/>
                <a:cs typeface="Arial" panose="020B0604020202020204" pitchFamily="34" charset="0"/>
              </a:rPr>
              <a:t>(~ 60 minutes)</a:t>
            </a:r>
          </a:p>
          <a:p>
            <a:pPr marL="914400" lvl="1" indent="-457200">
              <a:spcBef>
                <a:spcPts val="1200"/>
              </a:spcBef>
              <a:buFont typeface="+mj-lt"/>
              <a:buAutoNum type="arabicPeriod"/>
            </a:pPr>
            <a:r>
              <a:rPr lang="fr-FR" sz="1800" dirty="0">
                <a:latin typeface="EDF 2020" panose="020B0503020203020204" pitchFamily="34" charset="0"/>
                <a:cs typeface="EDF 2020" panose="020B0503020203020204" pitchFamily="34" charset="0"/>
              </a:rPr>
              <a:t>L’</a:t>
            </a:r>
            <a:r>
              <a:rPr lang="fr-FR" sz="1800" b="1" dirty="0">
                <a:effectLst>
                  <a:outerShdw blurRad="38100" dist="38100" dir="2700000" algn="tl">
                    <a:srgbClr val="000000">
                      <a:alpha val="43137"/>
                    </a:srgbClr>
                  </a:outerShdw>
                </a:effectLst>
                <a:latin typeface="EDF 2020" panose="020B0503020203020204" pitchFamily="34" charset="0"/>
                <a:cs typeface="EDF 2020" panose="020B0503020203020204" pitchFamily="34" charset="0"/>
              </a:rPr>
              <a:t>énergie</a:t>
            </a:r>
            <a:r>
              <a:rPr lang="fr-FR" sz="1800" dirty="0">
                <a:latin typeface="EDF 2020" panose="020B0503020203020204" pitchFamily="34" charset="0"/>
                <a:cs typeface="EDF 2020" panose="020B0503020203020204" pitchFamily="34" charset="0"/>
              </a:rPr>
              <a:t> … on parle de quoi ? </a:t>
            </a:r>
            <a:r>
              <a:rPr lang="fr-FR" sz="1600" dirty="0">
                <a:latin typeface="EDF 2020" panose="020B0503020203020204" pitchFamily="34" charset="0"/>
                <a:cs typeface="EDF 2020" panose="020B0503020203020204" pitchFamily="34" charset="0"/>
              </a:rPr>
              <a:t>		</a:t>
            </a:r>
          </a:p>
          <a:p>
            <a:pPr marL="914400" lvl="1" indent="-457200">
              <a:spcBef>
                <a:spcPts val="1200"/>
              </a:spcBef>
              <a:buFont typeface="+mj-lt"/>
              <a:buAutoNum type="arabicPeriod"/>
            </a:pPr>
            <a:r>
              <a:rPr lang="fr-FR" sz="1800" dirty="0">
                <a:latin typeface="EDF 2020" panose="020B0503020203020204" pitchFamily="34" charset="0"/>
                <a:cs typeface="EDF 2020" panose="020B0503020203020204" pitchFamily="34" charset="0"/>
              </a:rPr>
              <a:t>Et la </a:t>
            </a:r>
            <a:r>
              <a:rPr lang="fr-FR" sz="1800" b="1" dirty="0">
                <a:effectLst>
                  <a:outerShdw blurRad="38100" dist="38100" dir="2700000" algn="tl">
                    <a:srgbClr val="000000">
                      <a:alpha val="43137"/>
                    </a:srgbClr>
                  </a:outerShdw>
                </a:effectLst>
                <a:latin typeface="EDF 2020" panose="020B0503020203020204" pitchFamily="34" charset="0"/>
                <a:cs typeface="EDF 2020" panose="020B0503020203020204" pitchFamily="34" charset="0"/>
              </a:rPr>
              <a:t>transition Énergétique </a:t>
            </a:r>
            <a:r>
              <a:rPr lang="fr-FR" sz="1800" dirty="0">
                <a:latin typeface="EDF 2020" panose="020B0503020203020204" pitchFamily="34" charset="0"/>
                <a:cs typeface="EDF 2020" panose="020B0503020203020204" pitchFamily="34" charset="0"/>
              </a:rPr>
              <a:t>dans tout ça ? </a:t>
            </a:r>
            <a:endParaRPr lang="fr-FR" sz="1800" i="1" dirty="0">
              <a:latin typeface="EDF 2020" panose="020B0503020203020204" pitchFamily="34" charset="0"/>
              <a:cs typeface="EDF 2020" panose="020B0503020203020204" pitchFamily="34" charset="0"/>
            </a:endParaRPr>
          </a:p>
          <a:p>
            <a:pPr marL="914400" lvl="1" indent="-457200">
              <a:spcBef>
                <a:spcPts val="1200"/>
              </a:spcBef>
              <a:buFont typeface="+mj-lt"/>
              <a:buAutoNum type="arabicPeriod"/>
            </a:pPr>
            <a:r>
              <a:rPr lang="fr-FR" sz="1800" dirty="0">
                <a:latin typeface="EDF 2020" panose="020B0503020203020204" pitchFamily="34" charset="0"/>
                <a:cs typeface="EDF 2020" panose="020B0503020203020204" pitchFamily="34" charset="0"/>
              </a:rPr>
              <a:t>Le service public en </a:t>
            </a:r>
            <a:r>
              <a:rPr lang="fr-FR" sz="1800" b="1" dirty="0">
                <a:effectLst>
                  <a:outerShdw blurRad="38100" dist="38100" dir="2700000" algn="tl">
                    <a:srgbClr val="000000">
                      <a:alpha val="43137"/>
                    </a:srgbClr>
                  </a:outerShdw>
                </a:effectLst>
                <a:latin typeface="EDF 2020" panose="020B0503020203020204" pitchFamily="34" charset="0"/>
                <a:cs typeface="EDF 2020" panose="020B0503020203020204" pitchFamily="34" charset="0"/>
              </a:rPr>
              <a:t>Corrèze</a:t>
            </a:r>
            <a:r>
              <a:rPr lang="fr-FR" sz="1800" dirty="0">
                <a:latin typeface="EDF 2020" panose="020B0503020203020204" pitchFamily="34" charset="0"/>
                <a:cs typeface="EDF 2020" panose="020B0503020203020204" pitchFamily="34" charset="0"/>
              </a:rPr>
              <a:t> et le développement du territoire .</a:t>
            </a:r>
          </a:p>
          <a:p>
            <a:pPr marL="914400" lvl="1" indent="-457200">
              <a:spcBef>
                <a:spcPts val="1200"/>
              </a:spcBef>
              <a:buFont typeface="+mj-lt"/>
              <a:buAutoNum type="arabicPeriod"/>
            </a:pPr>
            <a:r>
              <a:rPr lang="fr-FR" sz="1800" dirty="0">
                <a:latin typeface="EDF 2020" panose="020B0503020203020204" pitchFamily="34" charset="0"/>
                <a:cs typeface="EDF 2020" panose="020B0503020203020204" pitchFamily="34" charset="0"/>
              </a:rPr>
              <a:t>Les dangers de la </a:t>
            </a:r>
            <a:r>
              <a:rPr lang="fr-FR" sz="1800" b="1" dirty="0">
                <a:effectLst>
                  <a:outerShdw blurRad="38100" dist="38100" dir="2700000" algn="tl">
                    <a:srgbClr val="000000">
                      <a:alpha val="43137"/>
                    </a:srgbClr>
                  </a:outerShdw>
                </a:effectLst>
                <a:latin typeface="EDF 2020" panose="020B0503020203020204" pitchFamily="34" charset="0"/>
                <a:cs typeface="EDF 2020" panose="020B0503020203020204" pitchFamily="34" charset="0"/>
              </a:rPr>
              <a:t>privatisation</a:t>
            </a:r>
          </a:p>
          <a:p>
            <a:pPr marL="457200" lvl="1" indent="0">
              <a:spcBef>
                <a:spcPts val="1200"/>
              </a:spcBef>
              <a:buNone/>
            </a:pPr>
            <a:endParaRPr lang="fr-FR" sz="1400" b="1" dirty="0">
              <a:latin typeface="Frutiger Roman" panose="020B0600030504020204" pitchFamily="34" charset="0"/>
              <a:cs typeface="Arial" panose="020B0604020202020204" pitchFamily="34" charset="0"/>
            </a:endParaRPr>
          </a:p>
          <a:p>
            <a:pPr marL="0" indent="0" algn="ctr">
              <a:spcBef>
                <a:spcPts val="600"/>
              </a:spcBef>
              <a:buNone/>
            </a:pPr>
            <a:r>
              <a:rPr lang="fr-FR" sz="2400" b="1" dirty="0">
                <a:latin typeface="Frutiger Roman" panose="020B0600030504020204" pitchFamily="34" charset="0"/>
                <a:cs typeface="Arial" panose="020B0604020202020204" pitchFamily="34" charset="0"/>
              </a:rPr>
              <a:t>Questions et débats</a:t>
            </a:r>
          </a:p>
          <a:p>
            <a:pPr marL="0" indent="0" algn="ctr">
              <a:spcBef>
                <a:spcPts val="0"/>
              </a:spcBef>
              <a:spcAft>
                <a:spcPts val="600"/>
              </a:spcAft>
              <a:buNone/>
            </a:pPr>
            <a:r>
              <a:rPr lang="fr-FR" sz="1600" dirty="0">
                <a:latin typeface="Frutiger Roman" panose="020B0600030504020204" pitchFamily="34" charset="0"/>
                <a:cs typeface="Arial" panose="020B0604020202020204" pitchFamily="34" charset="0"/>
              </a:rPr>
              <a:t>(~1h… ou plus ) </a:t>
            </a:r>
          </a:p>
        </p:txBody>
      </p:sp>
      <p:pic>
        <p:nvPicPr>
          <p:cNvPr id="9" name="Imag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5321" y="5461024"/>
            <a:ext cx="1100556" cy="820022"/>
          </a:xfrm>
          <a:prstGeom prst="rect">
            <a:avLst/>
          </a:prstGeom>
        </p:spPr>
      </p:pic>
      <p:pic>
        <p:nvPicPr>
          <p:cNvPr id="10" name="Imag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1938" y="5659626"/>
            <a:ext cx="663511" cy="873778"/>
          </a:xfrm>
          <a:prstGeom prst="rect">
            <a:avLst/>
          </a:prstGeom>
        </p:spPr>
      </p:pic>
      <p:sp>
        <p:nvSpPr>
          <p:cNvPr id="14" name="Espace réservé du contenu 2"/>
          <p:cNvSpPr txBox="1">
            <a:spLocks/>
          </p:cNvSpPr>
          <p:nvPr/>
        </p:nvSpPr>
        <p:spPr>
          <a:xfrm>
            <a:off x="274081" y="1516941"/>
            <a:ext cx="6161094" cy="33023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spcBef>
                <a:spcPts val="600"/>
              </a:spcBef>
              <a:buNone/>
            </a:pPr>
            <a:r>
              <a:rPr lang="fr-FR" sz="2800" b="1" u="sng" dirty="0">
                <a:effectLst>
                  <a:outerShdw blurRad="38100" dist="38100" dir="2700000" algn="tl">
                    <a:srgbClr val="000000">
                      <a:alpha val="43137"/>
                    </a:srgbClr>
                  </a:outerShdw>
                </a:effectLst>
                <a:latin typeface="Frutiger Roman" panose="020B0600030504020204" pitchFamily="34" charset="0"/>
                <a:cs typeface="Arial" panose="020B0604020202020204" pitchFamily="34" charset="0"/>
              </a:rPr>
              <a:t>Les intervenants</a:t>
            </a:r>
          </a:p>
          <a:p>
            <a:pPr marL="0" indent="0">
              <a:buNone/>
            </a:pPr>
            <a:r>
              <a:rPr lang="fr-FR" sz="1600" b="1" i="1" dirty="0">
                <a:latin typeface="EDF 2020" panose="020B0503020203020204" pitchFamily="34" charset="0"/>
                <a:cs typeface="EDF 2020" panose="020B0503020203020204" pitchFamily="34" charset="0"/>
              </a:rPr>
              <a:t>Laurent DUPLESSIS </a:t>
            </a:r>
            <a:r>
              <a:rPr lang="fr-FR" sz="1600" i="1" dirty="0">
                <a:latin typeface="EDF 2020" panose="020B0503020203020204" pitchFamily="34" charset="0"/>
                <a:cs typeface="EDF 2020" panose="020B0503020203020204" pitchFamily="34" charset="0"/>
              </a:rPr>
              <a:t>– Retraité d’EDF Hydro</a:t>
            </a:r>
          </a:p>
          <a:p>
            <a:pPr marL="0" indent="0">
              <a:buNone/>
            </a:pPr>
            <a:r>
              <a:rPr lang="fr-FR" sz="1600" b="1" i="1" dirty="0">
                <a:latin typeface="EDF 2020" panose="020B0503020203020204" pitchFamily="34" charset="0"/>
                <a:cs typeface="EDF 2020" panose="020B0503020203020204" pitchFamily="34" charset="0"/>
              </a:rPr>
              <a:t>Nicolas HAAG </a:t>
            </a:r>
            <a:r>
              <a:rPr lang="fr-FR" sz="1600" i="1" dirty="0">
                <a:latin typeface="EDF 2020" panose="020B0503020203020204" pitchFamily="34" charset="0"/>
                <a:cs typeface="EDF 2020" panose="020B0503020203020204" pitchFamily="34" charset="0"/>
              </a:rPr>
              <a:t>– EDF Ingénierie Hydraulique</a:t>
            </a:r>
          </a:p>
          <a:p>
            <a:pPr marL="0" indent="0">
              <a:buNone/>
            </a:pPr>
            <a:r>
              <a:rPr lang="fr-FR" sz="1600" b="1" i="1" dirty="0">
                <a:latin typeface="EDF 2020" panose="020B0503020203020204" pitchFamily="34" charset="0"/>
                <a:cs typeface="EDF 2020" panose="020B0503020203020204" pitchFamily="34" charset="0"/>
              </a:rPr>
              <a:t>Sophie MARCUCCI </a:t>
            </a:r>
            <a:r>
              <a:rPr lang="fr-FR" sz="1600" i="1" dirty="0">
                <a:latin typeface="EDF 2020" panose="020B0503020203020204" pitchFamily="34" charset="0"/>
                <a:cs typeface="EDF 2020" panose="020B0503020203020204" pitchFamily="34" charset="0"/>
              </a:rPr>
              <a:t>– EDF Hydrométrie</a:t>
            </a:r>
          </a:p>
          <a:p>
            <a:pPr marL="0" indent="0">
              <a:buNone/>
            </a:pPr>
            <a:r>
              <a:rPr lang="fr-FR" sz="1600" b="1" i="1" dirty="0">
                <a:latin typeface="EDF 2020" panose="020B0503020203020204" pitchFamily="34" charset="0"/>
                <a:cs typeface="EDF 2020" panose="020B0503020203020204" pitchFamily="34" charset="0"/>
              </a:rPr>
              <a:t>Georges MARTEL </a:t>
            </a:r>
            <a:r>
              <a:rPr lang="fr-FR" sz="1600" i="1" dirty="0">
                <a:latin typeface="EDF 2020" panose="020B0503020203020204" pitchFamily="34" charset="0"/>
                <a:cs typeface="EDF 2020" panose="020B0503020203020204" pitchFamily="34" charset="0"/>
              </a:rPr>
              <a:t>– Secrétaire Cap à Gauche 19 </a:t>
            </a:r>
          </a:p>
          <a:p>
            <a:pPr marL="0" indent="0">
              <a:buNone/>
            </a:pPr>
            <a:r>
              <a:rPr lang="fr-FR" sz="1600" b="1" i="1" dirty="0">
                <a:latin typeface="EDF 2020" panose="020B0503020203020204" pitchFamily="34" charset="0"/>
                <a:cs typeface="EDF 2020" panose="020B0503020203020204" pitchFamily="34" charset="0"/>
              </a:rPr>
              <a:t>Sebastien POUJOIS </a:t>
            </a:r>
            <a:r>
              <a:rPr lang="fr-FR" sz="1600" i="1" dirty="0">
                <a:latin typeface="EDF 2020" panose="020B0503020203020204" pitchFamily="34" charset="0"/>
                <a:cs typeface="EDF 2020" panose="020B0503020203020204" pitchFamily="34" charset="0"/>
              </a:rPr>
              <a:t>– EDF Ingénierie Hydraulique</a:t>
            </a:r>
          </a:p>
          <a:p>
            <a:pPr marL="0" indent="0">
              <a:buNone/>
            </a:pPr>
            <a:r>
              <a:rPr lang="fr-FR" sz="1600" b="1" i="1" dirty="0">
                <a:latin typeface="EDF 2020" panose="020B0503020203020204" pitchFamily="34" charset="0"/>
                <a:cs typeface="EDF 2020" panose="020B0503020203020204" pitchFamily="34" charset="0"/>
              </a:rPr>
              <a:t>Janine VAUX </a:t>
            </a:r>
            <a:r>
              <a:rPr lang="fr-FR" sz="1600" i="1" dirty="0">
                <a:latin typeface="EDF 2020" panose="020B0503020203020204" pitchFamily="34" charset="0"/>
                <a:cs typeface="EDF 2020" panose="020B0503020203020204" pitchFamily="34" charset="0"/>
              </a:rPr>
              <a:t>– Secrétaire Convergence Nationale Service Public</a:t>
            </a:r>
          </a:p>
          <a:p>
            <a:pPr marL="0" indent="0">
              <a:buNone/>
            </a:pPr>
            <a:endParaRPr lang="fr-FR" sz="1200" i="1" dirty="0">
              <a:latin typeface="Frutiger Roman" panose="020B0600030504020204" pitchFamily="34" charset="0"/>
              <a:cs typeface="Arial" panose="020B0604020202020204" pitchFamily="34" charset="0"/>
            </a:endParaRPr>
          </a:p>
        </p:txBody>
      </p:sp>
      <p:sp>
        <p:nvSpPr>
          <p:cNvPr id="18" name="Espace réservé du contenu 2"/>
          <p:cNvSpPr txBox="1">
            <a:spLocks/>
          </p:cNvSpPr>
          <p:nvPr/>
        </p:nvSpPr>
        <p:spPr>
          <a:xfrm>
            <a:off x="-84531" y="5003237"/>
            <a:ext cx="2967966" cy="4851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spcAft>
                <a:spcPts val="1200"/>
              </a:spcAft>
              <a:buNone/>
            </a:pPr>
            <a:r>
              <a:rPr lang="fr-FR" sz="2400" b="1" u="sng" dirty="0">
                <a:effectLst>
                  <a:outerShdw blurRad="38100" dist="38100" dir="2700000" algn="tl">
                    <a:srgbClr val="000000">
                      <a:alpha val="43137"/>
                    </a:srgbClr>
                  </a:outerShdw>
                </a:effectLst>
                <a:latin typeface="Frutiger Roman" panose="020B0600030504020204" pitchFamily="34" charset="0"/>
                <a:cs typeface="Arial" panose="020B0604020202020204" pitchFamily="34" charset="0"/>
              </a:rPr>
              <a:t>Les partenaires :</a:t>
            </a:r>
          </a:p>
        </p:txBody>
      </p:sp>
      <p:pic>
        <p:nvPicPr>
          <p:cNvPr id="3" name="Image 2"/>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98212" y="5898642"/>
            <a:ext cx="2910559" cy="725244"/>
          </a:xfrm>
          <a:prstGeom prst="rect">
            <a:avLst/>
          </a:prstGeom>
        </p:spPr>
      </p:pic>
      <p:pic>
        <p:nvPicPr>
          <p:cNvPr id="6" name="Image 5">
            <a:extLst>
              <a:ext uri="{FF2B5EF4-FFF2-40B4-BE49-F238E27FC236}">
                <a16:creationId xmlns:a16="http://schemas.microsoft.com/office/drawing/2014/main" id="{DBC781BB-29E3-44C8-9D2B-E8AD9BA15BF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53491" y="5517998"/>
            <a:ext cx="1397655" cy="570798"/>
          </a:xfrm>
          <a:prstGeom prst="rect">
            <a:avLst/>
          </a:prstGeom>
        </p:spPr>
      </p:pic>
      <p:sp>
        <p:nvSpPr>
          <p:cNvPr id="5" name="Espace réservé du numéro de diapositive 4">
            <a:extLst>
              <a:ext uri="{FF2B5EF4-FFF2-40B4-BE49-F238E27FC236}">
                <a16:creationId xmlns:a16="http://schemas.microsoft.com/office/drawing/2014/main" id="{6C5FCFE2-DCF4-4D56-AFB2-2344475DD2EB}"/>
              </a:ext>
            </a:extLst>
          </p:cNvPr>
          <p:cNvSpPr>
            <a:spLocks noGrp="1"/>
          </p:cNvSpPr>
          <p:nvPr>
            <p:ph type="sldNum" sz="quarter" idx="12"/>
          </p:nvPr>
        </p:nvSpPr>
        <p:spPr>
          <a:xfrm>
            <a:off x="9326971" y="6436058"/>
            <a:ext cx="2743200" cy="365125"/>
          </a:xfrm>
        </p:spPr>
        <p:txBody>
          <a:bodyPr/>
          <a:lstStyle/>
          <a:p>
            <a:fld id="{6D22F896-40B5-4ADD-8801-0D06FADFA095}" type="slidenum">
              <a:rPr lang="en-US" b="1" smtClean="0">
                <a:solidFill>
                  <a:schemeClr val="tx1"/>
                </a:solidFill>
              </a:rPr>
              <a:t>2</a:t>
            </a:fld>
            <a:endParaRPr lang="en-US" b="1" dirty="0">
              <a:solidFill>
                <a:schemeClr val="tx1"/>
              </a:solidFill>
            </a:endParaRPr>
          </a:p>
        </p:txBody>
      </p:sp>
    </p:spTree>
    <p:extLst>
      <p:ext uri="{BB962C8B-B14F-4D97-AF65-F5344CB8AC3E}">
        <p14:creationId xmlns:p14="http://schemas.microsoft.com/office/powerpoint/2010/main" val="4237572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262C20-FE81-4528-934D-17EB408A51FE}"/>
              </a:ext>
            </a:extLst>
          </p:cNvPr>
          <p:cNvSpPr txBox="1">
            <a:spLocks noGrp="1"/>
          </p:cNvSpPr>
          <p:nvPr>
            <p:ph type="title" idx="4294967295"/>
          </p:nvPr>
        </p:nvSpPr>
        <p:spPr>
          <a:xfrm>
            <a:off x="3322685" y="88113"/>
            <a:ext cx="8610600" cy="1293028"/>
          </a:xfrm>
        </p:spPr>
        <p:txBody>
          <a:bodyPr lIns="0" tIns="0" rIns="0" bIns="0" anchor="ctr"/>
          <a:lstStyle/>
          <a:p>
            <a:pPr lvl="0"/>
            <a:r>
              <a:rPr lang="en-US" b="1" dirty="0">
                <a:latin typeface="Frutiger Roman" pitchFamily="34"/>
              </a:rPr>
              <a:t>Des </a:t>
            </a:r>
            <a:r>
              <a:rPr lang="en-US" b="1" dirty="0" err="1">
                <a:latin typeface="Frutiger Roman" pitchFamily="34"/>
              </a:rPr>
              <a:t>projets</a:t>
            </a:r>
            <a:r>
              <a:rPr lang="en-US" b="1" dirty="0">
                <a:latin typeface="Frutiger Roman" pitchFamily="34"/>
              </a:rPr>
              <a:t> </a:t>
            </a:r>
            <a:r>
              <a:rPr lang="en-US" b="1" dirty="0" err="1">
                <a:latin typeface="Frutiger Roman" pitchFamily="34"/>
              </a:rPr>
              <a:t>potentiels</a:t>
            </a:r>
            <a:r>
              <a:rPr lang="en-US" b="1" dirty="0">
                <a:latin typeface="Frutiger Roman" pitchFamily="34"/>
              </a:rPr>
              <a:t> </a:t>
            </a:r>
            <a:r>
              <a:rPr lang="en-US" b="1" dirty="0" err="1">
                <a:latin typeface="Frutiger Roman" pitchFamily="34"/>
              </a:rPr>
              <a:t>économiques</a:t>
            </a:r>
            <a:r>
              <a:rPr lang="en-US" b="1" dirty="0">
                <a:latin typeface="Frutiger Roman" pitchFamily="34"/>
              </a:rPr>
              <a:t>... et </a:t>
            </a:r>
            <a:r>
              <a:rPr lang="en-US" b="1" dirty="0" err="1">
                <a:latin typeface="Frutiger Roman" pitchFamily="34"/>
              </a:rPr>
              <a:t>renouvelables</a:t>
            </a:r>
            <a:endParaRPr lang="en-US" b="1" dirty="0">
              <a:latin typeface="Frutiger Roman" pitchFamily="34"/>
            </a:endParaRPr>
          </a:p>
        </p:txBody>
      </p:sp>
      <p:sp>
        <p:nvSpPr>
          <p:cNvPr id="3" name="Espace réservé du contenu 2">
            <a:extLst>
              <a:ext uri="{FF2B5EF4-FFF2-40B4-BE49-F238E27FC236}">
                <a16:creationId xmlns:a16="http://schemas.microsoft.com/office/drawing/2014/main" id="{BED681BC-A12C-45C8-9D7C-4F0EF09FA22B}"/>
              </a:ext>
            </a:extLst>
          </p:cNvPr>
          <p:cNvSpPr>
            <a:spLocks noGrp="1"/>
          </p:cNvSpPr>
          <p:nvPr>
            <p:ph idx="4294967295"/>
          </p:nvPr>
        </p:nvSpPr>
        <p:spPr/>
        <p:txBody>
          <a:bodyPr/>
          <a:lstStyle/>
          <a:p>
            <a:endParaRPr lang="en-GB" dirty="0"/>
          </a:p>
        </p:txBody>
      </p:sp>
      <p:pic>
        <p:nvPicPr>
          <p:cNvPr id="4" name="Image 3">
            <a:extLst>
              <a:ext uri="{FF2B5EF4-FFF2-40B4-BE49-F238E27FC236}">
                <a16:creationId xmlns:a16="http://schemas.microsoft.com/office/drawing/2014/main" id="{E3B844BF-F144-4914-AB87-CFD78A64872A}"/>
              </a:ext>
            </a:extLst>
          </p:cNvPr>
          <p:cNvPicPr>
            <a:picLocks noChangeAspect="1"/>
          </p:cNvPicPr>
          <p:nvPr/>
        </p:nvPicPr>
        <p:blipFill>
          <a:blip r:embed="rId3" cstate="email">
            <a:lum/>
            <a:alphaModFix/>
            <a:extLst>
              <a:ext uri="{28A0092B-C50C-407E-A947-70E740481C1C}">
                <a14:useLocalDpi xmlns:a14="http://schemas.microsoft.com/office/drawing/2010/main"/>
              </a:ext>
            </a:extLst>
          </a:blip>
          <a:srcRect/>
          <a:stretch>
            <a:fillRect/>
          </a:stretch>
        </p:blipFill>
        <p:spPr>
          <a:xfrm>
            <a:off x="-361795" y="1487946"/>
            <a:ext cx="6214319" cy="4775760"/>
          </a:xfrm>
          <a:prstGeom prst="rect">
            <a:avLst/>
          </a:prstGeom>
          <a:noFill/>
          <a:ln>
            <a:noFill/>
          </a:ln>
        </p:spPr>
      </p:pic>
      <p:sp>
        <p:nvSpPr>
          <p:cNvPr id="6" name="ZoneTexte 5">
            <a:extLst>
              <a:ext uri="{FF2B5EF4-FFF2-40B4-BE49-F238E27FC236}">
                <a16:creationId xmlns:a16="http://schemas.microsoft.com/office/drawing/2014/main" id="{A53D7F24-595C-4E8C-8028-CDCA175CE4DF}"/>
              </a:ext>
            </a:extLst>
          </p:cNvPr>
          <p:cNvSpPr txBox="1"/>
          <p:nvPr/>
        </p:nvSpPr>
        <p:spPr>
          <a:xfrm>
            <a:off x="1573997" y="6263706"/>
            <a:ext cx="5328000" cy="48636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fr-FR" sz="1400" b="0" i="0" u="none" strike="noStrike" kern="1200" dirty="0">
                <a:ln>
                  <a:noFill/>
                </a:ln>
                <a:latin typeface="Arial" pitchFamily="18"/>
                <a:ea typeface="Microsoft YaHei" pitchFamily="2"/>
                <a:cs typeface="Mangal" pitchFamily="2"/>
              </a:rPr>
              <a:t>Source : https://www.lamontagne.fr/tulle-19000/actualites/en-correze-le-retour-du-projet-qui-valait-1-milliard_12708986/</a:t>
            </a:r>
          </a:p>
        </p:txBody>
      </p:sp>
      <p:sp>
        <p:nvSpPr>
          <p:cNvPr id="7" name="Espace réservé du numéro de diapositive 48">
            <a:extLst>
              <a:ext uri="{FF2B5EF4-FFF2-40B4-BE49-F238E27FC236}">
                <a16:creationId xmlns:a16="http://schemas.microsoft.com/office/drawing/2014/main" id="{7FA0F5E3-84FB-4955-9EFF-7ED3A4560A7A}"/>
              </a:ext>
            </a:extLst>
          </p:cNvPr>
          <p:cNvSpPr txBox="1">
            <a:spLocks/>
          </p:cNvSpPr>
          <p:nvPr/>
        </p:nvSpPr>
        <p:spPr>
          <a:xfrm>
            <a:off x="9272880" y="6329519"/>
            <a:ext cx="2742840" cy="364679"/>
          </a:xfrm>
          <a:prstGeom prst="rect">
            <a:avLst/>
          </a:prstGeom>
          <a:noFill/>
          <a:ln>
            <a:noFill/>
          </a:ln>
        </p:spPr>
        <p:txBody>
          <a:bodyPr wrap="square" lIns="90000" tIns="45000" rIns="90000" bIns="450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4EE0A0E-135A-4CAB-BC12-1CF570A9CC4C}" type="slidenum">
              <a:rPr lang="fr-FR" sz="1600" smtClean="0">
                <a:solidFill>
                  <a:schemeClr val="bg2">
                    <a:lumMod val="50000"/>
                  </a:schemeClr>
                </a:solidFill>
                <a:latin typeface="Century Gothic" pitchFamily="18"/>
                <a:cs typeface="Tahoma" pitchFamily="2"/>
              </a:rPr>
              <a:pPr algn="r"/>
              <a:t>20</a:t>
            </a:fld>
            <a:endParaRPr lang="fr-FR" dirty="0">
              <a:solidFill>
                <a:schemeClr val="bg2">
                  <a:lumMod val="50000"/>
                </a:schemeClr>
              </a:solidFill>
              <a:latin typeface="Century Gothic" pitchFamily="18"/>
              <a:cs typeface="Tahoma" pitchFamily="2"/>
            </a:endParaRPr>
          </a:p>
        </p:txBody>
      </p:sp>
      <p:pic>
        <p:nvPicPr>
          <p:cNvPr id="5" name="Image 4">
            <a:extLst>
              <a:ext uri="{FF2B5EF4-FFF2-40B4-BE49-F238E27FC236}">
                <a16:creationId xmlns:a16="http://schemas.microsoft.com/office/drawing/2014/main" id="{E6B18FD7-1FDC-421A-A55D-2A64130A92B1}"/>
              </a:ext>
            </a:extLst>
          </p:cNvPr>
          <p:cNvPicPr>
            <a:picLocks noChangeAspect="1"/>
          </p:cNvPicPr>
          <p:nvPr/>
        </p:nvPicPr>
        <p:blipFill>
          <a:blip r:embed="rId4" cstate="email">
            <a:lum/>
            <a:alphaModFix/>
            <a:extLst>
              <a:ext uri="{28A0092B-C50C-407E-A947-70E740481C1C}">
                <a14:useLocalDpi xmlns:a14="http://schemas.microsoft.com/office/drawing/2010/main"/>
              </a:ext>
            </a:extLst>
          </a:blip>
          <a:srcRect/>
          <a:stretch>
            <a:fillRect/>
          </a:stretch>
        </p:blipFill>
        <p:spPr>
          <a:xfrm>
            <a:off x="5492675" y="1957131"/>
            <a:ext cx="6843274" cy="415489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1303506" y="2863720"/>
            <a:ext cx="9448800" cy="1825096"/>
          </a:xfrm>
        </p:spPr>
        <p:txBody>
          <a:bodyPr>
            <a:normAutofit fontScale="90000"/>
          </a:bodyPr>
          <a:lstStyle/>
          <a:p>
            <a:pPr algn="ctr"/>
            <a:r>
              <a:rPr lang="fr-FR" sz="5300" b="1" u="sng" dirty="0"/>
              <a:t>Thème 4</a:t>
            </a:r>
            <a:br>
              <a:rPr lang="fr-FR" b="1" dirty="0"/>
            </a:br>
            <a:br>
              <a:rPr lang="fr-FR" b="1" dirty="0"/>
            </a:br>
            <a:r>
              <a:rPr lang="fr-FR" b="1" dirty="0"/>
              <a:t>Les dangers de la privatisation</a:t>
            </a:r>
            <a:br>
              <a:rPr lang="fr-FR" dirty="0"/>
            </a:br>
            <a:endParaRPr lang="fr-FR" dirty="0"/>
          </a:p>
        </p:txBody>
      </p:sp>
    </p:spTree>
    <p:extLst>
      <p:ext uri="{BB962C8B-B14F-4D97-AF65-F5344CB8AC3E}">
        <p14:creationId xmlns:p14="http://schemas.microsoft.com/office/powerpoint/2010/main" val="479510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14604" y="1436789"/>
            <a:ext cx="8762791" cy="4986528"/>
          </a:xfrm>
        </p:spPr>
        <p:txBody>
          <a:bodyPr>
            <a:normAutofit/>
          </a:bodyPr>
          <a:lstStyle/>
          <a:p>
            <a:pPr algn="just">
              <a:lnSpc>
                <a:spcPts val="2000"/>
              </a:lnSpc>
              <a:spcBef>
                <a:spcPts val="600"/>
              </a:spcBef>
              <a:spcAft>
                <a:spcPts val="600"/>
              </a:spcAft>
            </a:pPr>
            <a:r>
              <a:rPr lang="fr-FR" sz="2000" b="1" i="1" dirty="0">
                <a:latin typeface="EDF 2020" panose="020B0503020203020204" pitchFamily="34" charset="0"/>
                <a:cs typeface="EDF 2020" panose="020B0503020203020204" pitchFamily="34" charset="0"/>
              </a:rPr>
              <a:t>8 avril 1946 </a:t>
            </a:r>
            <a:r>
              <a:rPr lang="fr-FR" sz="2000" dirty="0">
                <a:latin typeface="EDF 2020" panose="020B0503020203020204" pitchFamily="34" charset="0"/>
                <a:cs typeface="EDF 2020" panose="020B0503020203020204" pitchFamily="34" charset="0"/>
              </a:rPr>
              <a:t>: nationalisation EDF GDF bien </a:t>
            </a:r>
            <a:r>
              <a:rPr lang="fr-FR" sz="2000" b="1" dirty="0">
                <a:latin typeface="EDF 2020" panose="020B0503020203020204" pitchFamily="34" charset="0"/>
                <a:cs typeface="EDF 2020" panose="020B0503020203020204" pitchFamily="34" charset="0"/>
              </a:rPr>
              <a:t>commun de la nation</a:t>
            </a:r>
          </a:p>
          <a:p>
            <a:pPr algn="just">
              <a:lnSpc>
                <a:spcPts val="2000"/>
              </a:lnSpc>
              <a:spcBef>
                <a:spcPts val="600"/>
              </a:spcBef>
              <a:spcAft>
                <a:spcPts val="600"/>
              </a:spcAft>
            </a:pPr>
            <a:r>
              <a:rPr lang="fr-FR" sz="2000" b="1" i="1" dirty="0">
                <a:latin typeface="EDF 2020" panose="020B0503020203020204" pitchFamily="34" charset="0"/>
                <a:cs typeface="EDF 2020" panose="020B0503020203020204" pitchFamily="34" charset="0"/>
              </a:rPr>
              <a:t>1996 et 1998 </a:t>
            </a:r>
            <a:r>
              <a:rPr lang="fr-FR" sz="2000" dirty="0">
                <a:latin typeface="EDF 2020" panose="020B0503020203020204" pitchFamily="34" charset="0"/>
                <a:cs typeface="EDF 2020" panose="020B0503020203020204" pitchFamily="34" charset="0"/>
              </a:rPr>
              <a:t>: démarches européennes qui actent la libéralisation  de l’électricité et le gaz</a:t>
            </a:r>
          </a:p>
          <a:p>
            <a:pPr marL="228600" lvl="1" algn="just">
              <a:lnSpc>
                <a:spcPts val="2000"/>
              </a:lnSpc>
              <a:spcBef>
                <a:spcPts val="600"/>
              </a:spcBef>
              <a:spcAft>
                <a:spcPts val="600"/>
              </a:spcAft>
            </a:pPr>
            <a:r>
              <a:rPr lang="fr-FR" b="1" i="1" dirty="0">
                <a:latin typeface="EDF 2020" panose="020B0503020203020204" pitchFamily="34" charset="0"/>
                <a:cs typeface="EDF 2020" panose="020B0503020203020204" pitchFamily="34" charset="0"/>
              </a:rPr>
              <a:t>2000</a:t>
            </a:r>
            <a:r>
              <a:rPr lang="fr-FR" dirty="0">
                <a:latin typeface="EDF 2020" panose="020B0503020203020204" pitchFamily="34" charset="0"/>
                <a:cs typeface="EDF 2020" panose="020B0503020203020204" pitchFamily="34" charset="0"/>
              </a:rPr>
              <a:t> création RTE (autoroutes de l’électricité)</a:t>
            </a:r>
          </a:p>
          <a:p>
            <a:pPr marL="228600" lvl="1" algn="just">
              <a:lnSpc>
                <a:spcPts val="2000"/>
              </a:lnSpc>
              <a:spcBef>
                <a:spcPts val="600"/>
              </a:spcBef>
              <a:spcAft>
                <a:spcPts val="600"/>
              </a:spcAft>
            </a:pPr>
            <a:r>
              <a:rPr lang="fr-FR" b="1" i="1" dirty="0">
                <a:latin typeface="EDF 2020" panose="020B0503020203020204" pitchFamily="34" charset="0"/>
                <a:cs typeface="EDF 2020" panose="020B0503020203020204" pitchFamily="34" charset="0"/>
              </a:rPr>
              <a:t>2003 </a:t>
            </a:r>
            <a:r>
              <a:rPr lang="fr-FR" dirty="0">
                <a:latin typeface="EDF 2020" panose="020B0503020203020204" pitchFamily="34" charset="0"/>
                <a:cs typeface="EDF 2020" panose="020B0503020203020204" pitchFamily="34" charset="0"/>
              </a:rPr>
              <a:t>: début ouverture du marché pour les consommateurs industriels</a:t>
            </a:r>
          </a:p>
          <a:p>
            <a:pPr marL="228600" lvl="1" algn="just">
              <a:lnSpc>
                <a:spcPts val="2000"/>
              </a:lnSpc>
              <a:spcBef>
                <a:spcPts val="600"/>
              </a:spcBef>
              <a:spcAft>
                <a:spcPts val="600"/>
              </a:spcAft>
            </a:pPr>
            <a:r>
              <a:rPr lang="fr-FR" b="1" i="1" dirty="0">
                <a:latin typeface="EDF 2020" panose="020B0503020203020204" pitchFamily="34" charset="0"/>
                <a:cs typeface="EDF 2020" panose="020B0503020203020204" pitchFamily="34" charset="0"/>
              </a:rPr>
              <a:t>2004-2005 </a:t>
            </a:r>
            <a:r>
              <a:rPr lang="fr-FR" dirty="0">
                <a:latin typeface="EDF 2020" panose="020B0503020203020204" pitchFamily="34" charset="0"/>
                <a:cs typeface="EDF 2020" panose="020B0503020203020204" pitchFamily="34" charset="0"/>
              </a:rPr>
              <a:t>: séparation EDF et GDF, création EDF SA avec ouverture du capital) et fusion GDF SUEZ</a:t>
            </a:r>
          </a:p>
          <a:p>
            <a:pPr marL="228600" lvl="1" algn="just">
              <a:lnSpc>
                <a:spcPts val="2000"/>
              </a:lnSpc>
              <a:spcBef>
                <a:spcPts val="600"/>
              </a:spcBef>
              <a:spcAft>
                <a:spcPts val="600"/>
              </a:spcAft>
            </a:pPr>
            <a:r>
              <a:rPr lang="fr-FR" b="1" i="1" dirty="0">
                <a:latin typeface="EDF 2020" panose="020B0503020203020204" pitchFamily="34" charset="0"/>
                <a:cs typeface="EDF 2020" panose="020B0503020203020204" pitchFamily="34" charset="0"/>
              </a:rPr>
              <a:t>2007 </a:t>
            </a:r>
            <a:r>
              <a:rPr lang="fr-FR" dirty="0">
                <a:latin typeface="EDF 2020" panose="020B0503020203020204" pitchFamily="34" charset="0"/>
                <a:cs typeface="EDF 2020" panose="020B0503020203020204" pitchFamily="34" charset="0"/>
              </a:rPr>
              <a:t>: ouverture à la concurrence de l’électricité et du gaz pour les particuliers</a:t>
            </a:r>
          </a:p>
          <a:p>
            <a:pPr marL="228600" lvl="1" algn="just">
              <a:lnSpc>
                <a:spcPts val="2000"/>
              </a:lnSpc>
              <a:spcBef>
                <a:spcPts val="600"/>
              </a:spcBef>
              <a:spcAft>
                <a:spcPts val="600"/>
              </a:spcAft>
            </a:pPr>
            <a:r>
              <a:rPr lang="fr-FR" b="1" i="1" dirty="0">
                <a:latin typeface="EDF 2020" panose="020B0503020203020204" pitchFamily="34" charset="0"/>
                <a:cs typeface="EDF 2020" panose="020B0503020203020204" pitchFamily="34" charset="0"/>
              </a:rPr>
              <a:t>2008 </a:t>
            </a:r>
            <a:r>
              <a:rPr lang="fr-FR" dirty="0">
                <a:latin typeface="EDF 2020" panose="020B0503020203020204" pitchFamily="34" charset="0"/>
                <a:cs typeface="EDF 2020" panose="020B0503020203020204" pitchFamily="34" charset="0"/>
              </a:rPr>
              <a:t>: séparation des réseaux de distribution=&gt; Création ERDF, puis ENEDIS</a:t>
            </a:r>
          </a:p>
          <a:p>
            <a:pPr algn="just">
              <a:lnSpc>
                <a:spcPts val="2000"/>
              </a:lnSpc>
              <a:spcBef>
                <a:spcPts val="600"/>
              </a:spcBef>
              <a:spcAft>
                <a:spcPts val="600"/>
              </a:spcAft>
            </a:pPr>
            <a:r>
              <a:rPr lang="fr-FR" sz="2000" b="1" i="1" dirty="0">
                <a:latin typeface="EDF 2020" panose="020B0503020203020204" pitchFamily="34" charset="0"/>
                <a:cs typeface="EDF 2020" panose="020B0503020203020204" pitchFamily="34" charset="0"/>
              </a:rPr>
              <a:t>2010-2011 </a:t>
            </a:r>
            <a:r>
              <a:rPr lang="fr-FR" sz="2000" dirty="0">
                <a:latin typeface="EDF 2020" panose="020B0503020203020204" pitchFamily="34" charset="0"/>
                <a:cs typeface="EDF 2020" panose="020B0503020203020204" pitchFamily="34" charset="0"/>
              </a:rPr>
              <a:t>: loi Nome. Création </a:t>
            </a:r>
            <a:r>
              <a:rPr lang="fr-FR" sz="2000" b="1" dirty="0">
                <a:effectLst>
                  <a:outerShdw blurRad="38100" dist="38100" dir="2700000" algn="tl">
                    <a:srgbClr val="000000">
                      <a:alpha val="43137"/>
                    </a:srgbClr>
                  </a:outerShdw>
                </a:effectLst>
                <a:latin typeface="EDF 2020" panose="020B0503020203020204" pitchFamily="34" charset="0"/>
                <a:cs typeface="EDF 2020" panose="020B0503020203020204" pitchFamily="34" charset="0"/>
              </a:rPr>
              <a:t>ARENH</a:t>
            </a:r>
          </a:p>
          <a:p>
            <a:pPr marL="0" indent="0" algn="just">
              <a:lnSpc>
                <a:spcPts val="2000"/>
              </a:lnSpc>
              <a:spcBef>
                <a:spcPts val="600"/>
              </a:spcBef>
              <a:spcAft>
                <a:spcPts val="600"/>
              </a:spcAft>
              <a:buNone/>
            </a:pPr>
            <a:endParaRPr lang="fr-FR" sz="2000" dirty="0">
              <a:latin typeface="EDF 2020" panose="020B0503020203020204" pitchFamily="34" charset="0"/>
              <a:cs typeface="EDF 2020" panose="020B0503020203020204" pitchFamily="34" charset="0"/>
            </a:endParaRPr>
          </a:p>
          <a:p>
            <a:pPr marL="0" indent="0" algn="just">
              <a:lnSpc>
                <a:spcPts val="2000"/>
              </a:lnSpc>
              <a:spcBef>
                <a:spcPts val="600"/>
              </a:spcBef>
              <a:spcAft>
                <a:spcPts val="600"/>
              </a:spcAft>
              <a:buNone/>
            </a:pPr>
            <a:r>
              <a:rPr lang="fr-FR" sz="2000" dirty="0">
                <a:latin typeface="EDF 2020" panose="020B0503020203020204" pitchFamily="34" charset="0"/>
                <a:cs typeface="EDF 2020" panose="020B0503020203020204" pitchFamily="34" charset="0"/>
              </a:rPr>
              <a:t>Fin des tarifs réglementés pour les entreprises </a:t>
            </a:r>
            <a:r>
              <a:rPr lang="fr-FR" sz="2000" b="1" i="1" dirty="0">
                <a:latin typeface="EDF 2020" panose="020B0503020203020204" pitchFamily="34" charset="0"/>
                <a:cs typeface="EDF 2020" panose="020B0503020203020204" pitchFamily="34" charset="0"/>
              </a:rPr>
              <a:t>en 2016 </a:t>
            </a:r>
            <a:r>
              <a:rPr lang="fr-FR" sz="2000" dirty="0">
                <a:latin typeface="EDF 2020" panose="020B0503020203020204" pitchFamily="34" charset="0"/>
                <a:cs typeface="EDF 2020" panose="020B0503020203020204" pitchFamily="34" charset="0"/>
              </a:rPr>
              <a:t>et pour les particuliers sur le gaz </a:t>
            </a:r>
            <a:r>
              <a:rPr lang="fr-FR" sz="2000" b="1" i="1" dirty="0">
                <a:latin typeface="EDF 2020" panose="020B0503020203020204" pitchFamily="34" charset="0"/>
                <a:cs typeface="EDF 2020" panose="020B0503020203020204" pitchFamily="34" charset="0"/>
              </a:rPr>
              <a:t>en 2023.</a:t>
            </a:r>
            <a:endParaRPr lang="fr-FR" sz="1600" dirty="0">
              <a:latin typeface="EDF 2020" panose="020B0503020203020204" pitchFamily="34" charset="0"/>
              <a:cs typeface="EDF 2020" panose="020B0503020203020204" pitchFamily="34" charset="0"/>
            </a:endParaRPr>
          </a:p>
        </p:txBody>
      </p:sp>
      <p:sp>
        <p:nvSpPr>
          <p:cNvPr id="4" name="Titre 1"/>
          <p:cNvSpPr txBox="1">
            <a:spLocks/>
          </p:cNvSpPr>
          <p:nvPr/>
        </p:nvSpPr>
        <p:spPr>
          <a:xfrm>
            <a:off x="2163729" y="80794"/>
            <a:ext cx="86106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fr-FR" sz="3600" b="1" dirty="0">
                <a:latin typeface="Frutiger Roman" panose="020B0600030504020204" pitchFamily="34" charset="0"/>
              </a:rPr>
              <a:t>Un peu d’histoire</a:t>
            </a:r>
            <a:endParaRPr lang="fr-FR" dirty="0">
              <a:latin typeface="Frutiger Roman" panose="020B0600030504020204" pitchFamily="34" charset="0"/>
            </a:endParaRPr>
          </a:p>
        </p:txBody>
      </p:sp>
      <p:pic>
        <p:nvPicPr>
          <p:cNvPr id="5" name="Image 4">
            <a:extLst>
              <a:ext uri="{FF2B5EF4-FFF2-40B4-BE49-F238E27FC236}">
                <a16:creationId xmlns:a16="http://schemas.microsoft.com/office/drawing/2014/main" id="{C6A62E92-6401-4B88-9298-349FAA36942B}"/>
              </a:ext>
            </a:extLst>
          </p:cNvPr>
          <p:cNvPicPr>
            <a:picLocks noChangeAspect="1"/>
          </p:cNvPicPr>
          <p:nvPr/>
        </p:nvPicPr>
        <p:blipFill>
          <a:blip r:embed="rId3"/>
          <a:stretch>
            <a:fillRect/>
          </a:stretch>
        </p:blipFill>
        <p:spPr>
          <a:xfrm>
            <a:off x="10793012" y="580267"/>
            <a:ext cx="1267002" cy="1352739"/>
          </a:xfrm>
          <a:prstGeom prst="rect">
            <a:avLst/>
          </a:prstGeom>
        </p:spPr>
      </p:pic>
      <p:pic>
        <p:nvPicPr>
          <p:cNvPr id="6" name="Image 5">
            <a:extLst>
              <a:ext uri="{FF2B5EF4-FFF2-40B4-BE49-F238E27FC236}">
                <a16:creationId xmlns:a16="http://schemas.microsoft.com/office/drawing/2014/main" id="{86452417-6412-4668-AA9C-39C322E07684}"/>
              </a:ext>
            </a:extLst>
          </p:cNvPr>
          <p:cNvPicPr>
            <a:picLocks noChangeAspect="1"/>
          </p:cNvPicPr>
          <p:nvPr/>
        </p:nvPicPr>
        <p:blipFill>
          <a:blip r:embed="rId4"/>
          <a:stretch>
            <a:fillRect/>
          </a:stretch>
        </p:blipFill>
        <p:spPr>
          <a:xfrm>
            <a:off x="10742789" y="2134504"/>
            <a:ext cx="1286054" cy="1247949"/>
          </a:xfrm>
          <a:prstGeom prst="rect">
            <a:avLst/>
          </a:prstGeom>
        </p:spPr>
      </p:pic>
      <p:pic>
        <p:nvPicPr>
          <p:cNvPr id="7" name="Image 6">
            <a:extLst>
              <a:ext uri="{FF2B5EF4-FFF2-40B4-BE49-F238E27FC236}">
                <a16:creationId xmlns:a16="http://schemas.microsoft.com/office/drawing/2014/main" id="{444306C3-ADB2-4369-ACD6-5F7D2A1BB96B}"/>
              </a:ext>
            </a:extLst>
          </p:cNvPr>
          <p:cNvPicPr>
            <a:picLocks noChangeAspect="1"/>
          </p:cNvPicPr>
          <p:nvPr/>
        </p:nvPicPr>
        <p:blipFill>
          <a:blip r:embed="rId5"/>
          <a:stretch>
            <a:fillRect/>
          </a:stretch>
        </p:blipFill>
        <p:spPr>
          <a:xfrm>
            <a:off x="10838052" y="3438685"/>
            <a:ext cx="1095528" cy="1333686"/>
          </a:xfrm>
          <a:prstGeom prst="rect">
            <a:avLst/>
          </a:prstGeom>
        </p:spPr>
      </p:pic>
      <p:pic>
        <p:nvPicPr>
          <p:cNvPr id="8" name="Image 7">
            <a:extLst>
              <a:ext uri="{FF2B5EF4-FFF2-40B4-BE49-F238E27FC236}">
                <a16:creationId xmlns:a16="http://schemas.microsoft.com/office/drawing/2014/main" id="{FFE7BE01-6166-4D41-84BC-E3C86484D6FD}"/>
              </a:ext>
            </a:extLst>
          </p:cNvPr>
          <p:cNvPicPr>
            <a:picLocks noChangeAspect="1"/>
          </p:cNvPicPr>
          <p:nvPr/>
        </p:nvPicPr>
        <p:blipFill>
          <a:blip r:embed="rId6"/>
          <a:stretch>
            <a:fillRect/>
          </a:stretch>
        </p:blipFill>
        <p:spPr>
          <a:xfrm>
            <a:off x="10547072" y="4937007"/>
            <a:ext cx="1257475" cy="781159"/>
          </a:xfrm>
          <a:prstGeom prst="rect">
            <a:avLst/>
          </a:prstGeom>
        </p:spPr>
      </p:pic>
      <p:pic>
        <p:nvPicPr>
          <p:cNvPr id="9" name="Image 8">
            <a:extLst>
              <a:ext uri="{FF2B5EF4-FFF2-40B4-BE49-F238E27FC236}">
                <a16:creationId xmlns:a16="http://schemas.microsoft.com/office/drawing/2014/main" id="{1E1E18CC-E234-4F65-B390-E92DBFB0885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6840" y="4105528"/>
            <a:ext cx="1224266" cy="887312"/>
          </a:xfrm>
          <a:prstGeom prst="rect">
            <a:avLst/>
          </a:prstGeom>
        </p:spPr>
      </p:pic>
      <p:pic>
        <p:nvPicPr>
          <p:cNvPr id="10" name="Image 9">
            <a:extLst>
              <a:ext uri="{FF2B5EF4-FFF2-40B4-BE49-F238E27FC236}">
                <a16:creationId xmlns:a16="http://schemas.microsoft.com/office/drawing/2014/main" id="{95A80ED7-5B80-43D5-8D02-92DF5809D241}"/>
              </a:ext>
            </a:extLst>
          </p:cNvPr>
          <p:cNvPicPr>
            <a:picLocks noChangeAspect="1"/>
          </p:cNvPicPr>
          <p:nvPr/>
        </p:nvPicPr>
        <p:blipFill>
          <a:blip r:embed="rId8"/>
          <a:stretch>
            <a:fillRect/>
          </a:stretch>
        </p:blipFill>
        <p:spPr>
          <a:xfrm>
            <a:off x="258420" y="2171367"/>
            <a:ext cx="1152686" cy="1486107"/>
          </a:xfrm>
          <a:prstGeom prst="rect">
            <a:avLst/>
          </a:prstGeom>
        </p:spPr>
      </p:pic>
      <p:sp>
        <p:nvSpPr>
          <p:cNvPr id="2" name="Espace réservé du numéro de diapositive 1">
            <a:extLst>
              <a:ext uri="{FF2B5EF4-FFF2-40B4-BE49-F238E27FC236}">
                <a16:creationId xmlns:a16="http://schemas.microsoft.com/office/drawing/2014/main" id="{2E30649C-A3AD-448B-9B17-03CDA082B0D6}"/>
              </a:ext>
            </a:extLst>
          </p:cNvPr>
          <p:cNvSpPr>
            <a:spLocks noGrp="1"/>
          </p:cNvSpPr>
          <p:nvPr>
            <p:ph type="sldNum" sz="quarter" idx="12"/>
          </p:nvPr>
        </p:nvSpPr>
        <p:spPr>
          <a:xfrm>
            <a:off x="9285643" y="6423317"/>
            <a:ext cx="2743200" cy="365125"/>
          </a:xfrm>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3356407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39083" y="443360"/>
            <a:ext cx="8610600" cy="879601"/>
          </a:xfrm>
        </p:spPr>
        <p:txBody>
          <a:bodyPr>
            <a:normAutofit/>
          </a:bodyPr>
          <a:lstStyle/>
          <a:p>
            <a:r>
              <a:rPr lang="fr-FR" sz="3600" b="1" dirty="0">
                <a:latin typeface="Frutiger Roman" panose="020B0600030504020204" pitchFamily="34" charset="0"/>
              </a:rPr>
              <a:t>Concessions hydrauliques</a:t>
            </a:r>
          </a:p>
        </p:txBody>
      </p:sp>
      <p:sp>
        <p:nvSpPr>
          <p:cNvPr id="3" name="Espace réservé du contenu 2"/>
          <p:cNvSpPr>
            <a:spLocks noGrp="1"/>
          </p:cNvSpPr>
          <p:nvPr>
            <p:ph idx="1"/>
          </p:nvPr>
        </p:nvSpPr>
        <p:spPr>
          <a:xfrm>
            <a:off x="286966" y="1400783"/>
            <a:ext cx="6954275" cy="5038927"/>
          </a:xfrm>
        </p:spPr>
        <p:txBody>
          <a:bodyPr>
            <a:noAutofit/>
          </a:bodyPr>
          <a:lstStyle/>
          <a:p>
            <a:pPr algn="just"/>
            <a:endParaRPr lang="fr-FR" altLang="fr-FR" sz="1600" b="1" dirty="0">
              <a:latin typeface="EDF 2020" panose="020B0503020203020204" pitchFamily="34" charset="0"/>
              <a:cs typeface="EDF 2020" panose="020B0503020203020204" pitchFamily="34" charset="0"/>
            </a:endParaRPr>
          </a:p>
          <a:p>
            <a:pPr algn="just"/>
            <a:endParaRPr lang="fr-FR" altLang="fr-FR" sz="1600" b="1" dirty="0">
              <a:latin typeface="EDF 2020" panose="020B0503020203020204" pitchFamily="34" charset="0"/>
              <a:cs typeface="EDF 2020" panose="020B0503020203020204" pitchFamily="34" charset="0"/>
            </a:endParaRPr>
          </a:p>
          <a:p>
            <a:pPr algn="just"/>
            <a:r>
              <a:rPr lang="fr-FR" altLang="fr-FR" sz="1600" b="1" dirty="0">
                <a:latin typeface="EDF 2020" panose="020B0503020203020204" pitchFamily="34" charset="0"/>
                <a:cs typeface="EDF 2020" panose="020B0503020203020204" pitchFamily="34" charset="0"/>
              </a:rPr>
              <a:t>1993</a:t>
            </a:r>
            <a:r>
              <a:rPr lang="fr-FR" altLang="fr-FR" sz="1800" b="1" dirty="0">
                <a:latin typeface="EDF 2020" panose="020B0503020203020204" pitchFamily="34" charset="0"/>
                <a:cs typeface="EDF 2020" panose="020B0503020203020204" pitchFamily="34" charset="0"/>
              </a:rPr>
              <a:t> : </a:t>
            </a:r>
            <a:r>
              <a:rPr lang="fr-FR" altLang="fr-FR" sz="1600" dirty="0">
                <a:latin typeface="EDF 2020" panose="020B0503020203020204" pitchFamily="34" charset="0"/>
                <a:cs typeface="EDF 2020" panose="020B0503020203020204" pitchFamily="34" charset="0"/>
              </a:rPr>
              <a:t>loi Sapin, l’ensemble des concessions du service public doit être mis en concurrence. </a:t>
            </a:r>
            <a:r>
              <a:rPr lang="fr-FR" altLang="fr-FR" sz="1600" dirty="0">
                <a:solidFill>
                  <a:srgbClr val="FF0000"/>
                </a:solidFill>
                <a:latin typeface="EDF 2020" panose="020B0503020203020204" pitchFamily="34" charset="0"/>
                <a:cs typeface="EDF 2020" panose="020B0503020203020204" pitchFamily="34" charset="0"/>
              </a:rPr>
              <a:t>Exception pour les Établissements Publics</a:t>
            </a:r>
          </a:p>
          <a:p>
            <a:pPr algn="just"/>
            <a:r>
              <a:rPr lang="fr-FR" altLang="fr-FR" sz="1600" b="1" dirty="0">
                <a:latin typeface="EDF 2020" panose="020B0503020203020204" pitchFamily="34" charset="0"/>
                <a:cs typeface="EDF 2020" panose="020B0503020203020204" pitchFamily="34" charset="0"/>
              </a:rPr>
              <a:t>2004 : </a:t>
            </a:r>
            <a:r>
              <a:rPr lang="fr-FR" altLang="fr-FR" sz="1600" dirty="0">
                <a:latin typeface="EDF 2020" panose="020B0503020203020204" pitchFamily="34" charset="0"/>
                <a:cs typeface="EDF 2020" panose="020B0503020203020204" pitchFamily="34" charset="0"/>
              </a:rPr>
              <a:t>EDF passe d’EPIC à SA et sort du régime d’exception à la loi Sapin</a:t>
            </a:r>
          </a:p>
          <a:p>
            <a:pPr algn="just"/>
            <a:r>
              <a:rPr lang="fr-FR" altLang="fr-FR" sz="1600" b="1" dirty="0">
                <a:latin typeface="EDF 2020" panose="020B0503020203020204" pitchFamily="34" charset="0"/>
                <a:cs typeface="EDF 2020" panose="020B0503020203020204" pitchFamily="34" charset="0"/>
              </a:rPr>
              <a:t>2006 :</a:t>
            </a:r>
            <a:r>
              <a:rPr lang="fr-FR" altLang="fr-FR" sz="1600" dirty="0">
                <a:latin typeface="EDF 2020" panose="020B0503020203020204" pitchFamily="34" charset="0"/>
                <a:cs typeface="EDF 2020" panose="020B0503020203020204" pitchFamily="34" charset="0"/>
              </a:rPr>
              <a:t> loi LEMA, suppression du « droit de préférence » (faculté pour l’</a:t>
            </a:r>
            <a:r>
              <a:rPr lang="fr-FR" altLang="fr-FR" sz="1600" dirty="0" err="1">
                <a:latin typeface="EDF 2020" panose="020B0503020203020204" pitchFamily="34" charset="0"/>
                <a:cs typeface="EDF 2020" panose="020B0503020203020204" pitchFamily="34" charset="0"/>
              </a:rPr>
              <a:t>Etat</a:t>
            </a:r>
            <a:r>
              <a:rPr lang="fr-FR" altLang="fr-FR" sz="1600" dirty="0">
                <a:latin typeface="EDF 2020" panose="020B0503020203020204" pitchFamily="34" charset="0"/>
                <a:cs typeface="EDF 2020" panose="020B0503020203020204" pitchFamily="34" charset="0"/>
              </a:rPr>
              <a:t> français de renouveler les concessions hydrauliques au profit du concessionnaire sortant) à la demande formelle de la « CE » ce qui acte ainsi, en droit français, le principe d’une mise en concurrence des concessions.</a:t>
            </a:r>
          </a:p>
          <a:p>
            <a:pPr algn="just"/>
            <a:r>
              <a:rPr lang="fr-FR" altLang="fr-FR" sz="1600" b="1" dirty="0">
                <a:latin typeface="EDF 2020" panose="020B0503020203020204" pitchFamily="34" charset="0"/>
                <a:cs typeface="EDF 2020" panose="020B0503020203020204" pitchFamily="34" charset="0"/>
              </a:rPr>
              <a:t>2010 : </a:t>
            </a:r>
            <a:r>
              <a:rPr lang="fr-FR" altLang="fr-FR" sz="1600" dirty="0">
                <a:latin typeface="EDF 2020" panose="020B0503020203020204" pitchFamily="34" charset="0"/>
                <a:cs typeface="EDF 2020" panose="020B0503020203020204" pitchFamily="34" charset="0"/>
              </a:rPr>
              <a:t>annonce Borloo, ouverture à la concurrence de concessions hydro électriques à hauteur de 5 GW à horizon 2015 (150 Barrages sur </a:t>
            </a:r>
          </a:p>
          <a:p>
            <a:pPr algn="just"/>
            <a:r>
              <a:rPr lang="fr-FR" altLang="fr-FR" sz="1600" b="1" dirty="0">
                <a:latin typeface="EDF 2020" panose="020B0503020203020204" pitchFamily="34" charset="0"/>
                <a:cs typeface="EDF 2020" panose="020B0503020203020204" pitchFamily="34" charset="0"/>
              </a:rPr>
              <a:t>2015 </a:t>
            </a:r>
            <a:r>
              <a:rPr lang="fr-FR" altLang="fr-FR" sz="1600" dirty="0">
                <a:latin typeface="EDF 2020" panose="020B0503020203020204" pitchFamily="34" charset="0"/>
                <a:cs typeface="EDF 2020" panose="020B0503020203020204" pitchFamily="34" charset="0"/>
              </a:rPr>
              <a:t>: mise en demeure de la commission Européenne</a:t>
            </a:r>
          </a:p>
          <a:p>
            <a:pPr algn="just"/>
            <a:r>
              <a:rPr lang="fr-FR" altLang="fr-FR" sz="1600" b="1" dirty="0">
                <a:latin typeface="EDF 2020" panose="020B0503020203020204" pitchFamily="34" charset="0"/>
                <a:cs typeface="EDF 2020" panose="020B0503020203020204" pitchFamily="34" charset="0"/>
              </a:rPr>
              <a:t>2019-2021 </a:t>
            </a:r>
            <a:r>
              <a:rPr lang="fr-FR" altLang="fr-FR" sz="1600" dirty="0">
                <a:latin typeface="EDF 2020" panose="020B0503020203020204" pitchFamily="34" charset="0"/>
                <a:cs typeface="EDF 2020" panose="020B0503020203020204" pitchFamily="34" charset="0"/>
              </a:rPr>
              <a:t>: le projet HERCULE consiste à isoler l’hydraulique EDF dans une quasi régie, ouverture à la concurrence des concessions échues ? Privatisation des barrages! Mise en concurrence des moyens de production entre eux, fin de l’optimisation !</a:t>
            </a:r>
          </a:p>
          <a:p>
            <a:endParaRPr lang="fr-FR" sz="1200" dirty="0">
              <a:latin typeface="EDF 2020" panose="020B0503020203020204" pitchFamily="34" charset="0"/>
              <a:cs typeface="EDF 2020" panose="020B0503020203020204" pitchFamily="34" charset="0"/>
            </a:endParaRPr>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19748" y="3427024"/>
            <a:ext cx="3947664" cy="3233652"/>
          </a:xfrm>
          <a:prstGeom prst="rect">
            <a:avLst/>
          </a:prstGeom>
        </p:spPr>
      </p:pic>
      <p:sp>
        <p:nvSpPr>
          <p:cNvPr id="5" name="Espace réservé du numéro de diapositive 4">
            <a:extLst>
              <a:ext uri="{FF2B5EF4-FFF2-40B4-BE49-F238E27FC236}">
                <a16:creationId xmlns:a16="http://schemas.microsoft.com/office/drawing/2014/main" id="{4691170D-907F-420C-8824-6E91A904D463}"/>
              </a:ext>
            </a:extLst>
          </p:cNvPr>
          <p:cNvSpPr>
            <a:spLocks noGrp="1"/>
          </p:cNvSpPr>
          <p:nvPr>
            <p:ph type="sldNum" sz="quarter" idx="12"/>
          </p:nvPr>
        </p:nvSpPr>
        <p:spPr>
          <a:xfrm>
            <a:off x="9299594" y="6414640"/>
            <a:ext cx="2743200" cy="365125"/>
          </a:xfrm>
        </p:spPr>
        <p:txBody>
          <a:bodyPr/>
          <a:lstStyle/>
          <a:p>
            <a:fld id="{6D22F896-40B5-4ADD-8801-0D06FADFA095}" type="slidenum">
              <a:rPr lang="en-US" smtClean="0"/>
              <a:t>23</a:t>
            </a:fld>
            <a:endParaRPr lang="en-US" dirty="0"/>
          </a:p>
        </p:txBody>
      </p:sp>
      <p:sp>
        <p:nvSpPr>
          <p:cNvPr id="10" name="ZoneTexte 9"/>
          <p:cNvSpPr txBox="1"/>
          <p:nvPr/>
        </p:nvSpPr>
        <p:spPr>
          <a:xfrm>
            <a:off x="374093" y="1322961"/>
            <a:ext cx="7146508" cy="646331"/>
          </a:xfrm>
          <a:prstGeom prst="rect">
            <a:avLst/>
          </a:prstGeom>
          <a:noFill/>
        </p:spPr>
        <p:txBody>
          <a:bodyPr wrap="none" rtlCol="0">
            <a:spAutoFit/>
          </a:bodyPr>
          <a:lstStyle/>
          <a:p>
            <a:r>
              <a:rPr lang="fr-FR" b="1" dirty="0">
                <a:solidFill>
                  <a:srgbClr val="FF0000"/>
                </a:solidFill>
              </a:rPr>
              <a:t>France : 2</a:t>
            </a:r>
            <a:r>
              <a:rPr lang="fr-FR" b="1" baseline="30000" dirty="0">
                <a:solidFill>
                  <a:srgbClr val="FF0000"/>
                </a:solidFill>
              </a:rPr>
              <a:t>ème</a:t>
            </a:r>
            <a:r>
              <a:rPr lang="fr-FR" b="1" dirty="0">
                <a:solidFill>
                  <a:srgbClr val="FF0000"/>
                </a:solidFill>
              </a:rPr>
              <a:t> producteur Européen derrière la Norvège 25,6GW</a:t>
            </a:r>
          </a:p>
          <a:p>
            <a:r>
              <a:rPr lang="fr-FR" b="1" dirty="0">
                <a:solidFill>
                  <a:srgbClr val="FF0000"/>
                </a:solidFill>
              </a:rPr>
              <a:t>L’Hydro couvre 13,5% de la consommation en 2020</a:t>
            </a:r>
          </a:p>
        </p:txBody>
      </p:sp>
      <p:pic>
        <p:nvPicPr>
          <p:cNvPr id="11" name="Image 10"/>
          <p:cNvPicPr>
            <a:picLocks noChangeAspect="1"/>
          </p:cNvPicPr>
          <p:nvPr/>
        </p:nvPicPr>
        <p:blipFill>
          <a:blip r:embed="rId3"/>
          <a:stretch>
            <a:fillRect/>
          </a:stretch>
        </p:blipFill>
        <p:spPr>
          <a:xfrm>
            <a:off x="7744366" y="1004249"/>
            <a:ext cx="3143542" cy="2422775"/>
          </a:xfrm>
          <a:prstGeom prst="rect">
            <a:avLst/>
          </a:prstGeom>
        </p:spPr>
      </p:pic>
      <p:sp>
        <p:nvSpPr>
          <p:cNvPr id="12" name="Rectangle 11"/>
          <p:cNvSpPr/>
          <p:nvPr/>
        </p:nvSpPr>
        <p:spPr>
          <a:xfrm>
            <a:off x="374657" y="5989663"/>
            <a:ext cx="6954275" cy="607539"/>
          </a:xfrm>
          <a:prstGeom prst="rect">
            <a:avLst/>
          </a:prstGeom>
        </p:spPr>
        <p:txBody>
          <a:bodyPr wrap="square">
            <a:spAutoFit/>
          </a:bodyPr>
          <a:lstStyle/>
          <a:p>
            <a:pPr>
              <a:lnSpc>
                <a:spcPct val="107000"/>
              </a:lnSpc>
              <a:spcAft>
                <a:spcPts val="0"/>
              </a:spcAft>
            </a:pPr>
            <a:r>
              <a:rPr lang="fr-FR" sz="1600" b="1" dirty="0">
                <a:solidFill>
                  <a:srgbClr val="FF1C21"/>
                </a:solidFill>
                <a:latin typeface="OpenSans-Bold"/>
                <a:ea typeface="Calibri" panose="020F0502020204030204" pitchFamily="34" charset="0"/>
                <a:cs typeface="OpenSans-Bold"/>
              </a:rPr>
              <a:t>Aucun autre État membre n’est amené à mettre en concurrence un parc hydraulique conséquent dans les mêmes conditions que la France.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6383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7085" y="242030"/>
            <a:ext cx="11163991" cy="1293028"/>
          </a:xfrm>
        </p:spPr>
        <p:txBody>
          <a:bodyPr/>
          <a:lstStyle/>
          <a:p>
            <a:r>
              <a:rPr lang="fr-FR" sz="3600" b="1" u="sng" dirty="0">
                <a:latin typeface="Frutiger Roman" panose="020B0600030504020204" pitchFamily="34" charset="0"/>
              </a:rPr>
              <a:t>L’ARENH</a:t>
            </a:r>
            <a:r>
              <a:rPr lang="fr-FR" sz="3600" b="1" dirty="0">
                <a:latin typeface="Frutiger Roman" panose="020B0600030504020204" pitchFamily="34" charset="0"/>
              </a:rPr>
              <a:t>: l’assurance </a:t>
            </a:r>
            <a:br>
              <a:rPr lang="fr-FR" sz="3600" b="1" dirty="0">
                <a:latin typeface="Frutiger Roman" panose="020B0600030504020204" pitchFamily="34" charset="0"/>
              </a:rPr>
            </a:br>
            <a:r>
              <a:rPr lang="fr-FR" sz="3600" b="1" dirty="0">
                <a:latin typeface="Frutiger Roman" panose="020B0600030504020204" pitchFamily="34" charset="0"/>
              </a:rPr>
              <a:t>pour les spéculateurs</a:t>
            </a:r>
          </a:p>
        </p:txBody>
      </p:sp>
      <p:pic>
        <p:nvPicPr>
          <p:cNvPr id="4" name="Espace réservé du contenu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431079" y="4896890"/>
            <a:ext cx="3159997" cy="1791134"/>
          </a:xfrm>
          <a:prstGeom prst="rect">
            <a:avLst/>
          </a:prstGeom>
        </p:spPr>
      </p:pic>
      <p:sp>
        <p:nvSpPr>
          <p:cNvPr id="5" name="Rectangle 4"/>
          <p:cNvSpPr/>
          <p:nvPr/>
        </p:nvSpPr>
        <p:spPr>
          <a:xfrm>
            <a:off x="600924" y="1350584"/>
            <a:ext cx="7696367" cy="5570756"/>
          </a:xfrm>
          <a:prstGeom prst="rect">
            <a:avLst/>
          </a:prstGeom>
        </p:spPr>
        <p:txBody>
          <a:bodyPr wrap="square">
            <a:spAutoFit/>
          </a:bodyPr>
          <a:lstStyle/>
          <a:p>
            <a:pPr algn="just"/>
            <a:r>
              <a:rPr lang="fr-FR" sz="1600" dirty="0">
                <a:latin typeface="EDF 2020" panose="020B0503020203020204" pitchFamily="34" charset="0"/>
                <a:cs typeface="EDF 2020" panose="020B0503020203020204" pitchFamily="34" charset="0"/>
              </a:rPr>
              <a:t>Les industriels vont changer de fournisseurs dès l’ouverture du marché en 2000, prix du marché bas. </a:t>
            </a:r>
          </a:p>
          <a:p>
            <a:pPr algn="just"/>
            <a:r>
              <a:rPr lang="fr-FR" sz="1600" dirty="0">
                <a:latin typeface="EDF 2020" panose="020B0503020203020204" pitchFamily="34" charset="0"/>
                <a:cs typeface="EDF 2020" panose="020B0503020203020204" pitchFamily="34" charset="0"/>
              </a:rPr>
              <a:t>Dès 2005, les tarifs remontent et les fournisseurs alternatifs n’arrivent pas à prendre des parts de marché. </a:t>
            </a:r>
          </a:p>
          <a:p>
            <a:pPr algn="just"/>
            <a:endParaRPr lang="fr-FR" sz="1600" dirty="0">
              <a:latin typeface="EDF 2020" panose="020B0503020203020204" pitchFamily="34" charset="0"/>
              <a:cs typeface="EDF 2020" panose="020B0503020203020204" pitchFamily="34" charset="0"/>
            </a:endParaRPr>
          </a:p>
          <a:p>
            <a:pPr algn="just"/>
            <a:r>
              <a:rPr lang="fr-FR" sz="1600" dirty="0">
                <a:latin typeface="EDF 2020" panose="020B0503020203020204" pitchFamily="34" charset="0"/>
                <a:cs typeface="EDF 2020" panose="020B0503020203020204" pitchFamily="34" charset="0"/>
              </a:rPr>
              <a:t>Le lobbying des spéculateurs sur le marché de l’électricité marche : </a:t>
            </a:r>
            <a:r>
              <a:rPr lang="fr-FR" sz="1600" b="1" dirty="0">
                <a:latin typeface="EDF 2020" panose="020B0503020203020204" pitchFamily="34" charset="0"/>
                <a:cs typeface="EDF 2020" panose="020B0503020203020204" pitchFamily="34" charset="0"/>
              </a:rPr>
              <a:t>la loi NOME (Nouvelle organisation du marché de l’électricité) impose à EDF de céder</a:t>
            </a:r>
          </a:p>
          <a:p>
            <a:pPr algn="ctr"/>
            <a:r>
              <a:rPr lang="fr-FR" sz="1600" b="1" dirty="0">
                <a:latin typeface="EDF 2020" panose="020B0503020203020204" pitchFamily="34" charset="0"/>
                <a:cs typeface="EDF 2020" panose="020B0503020203020204" pitchFamily="34" charset="0"/>
              </a:rPr>
              <a:t> </a:t>
            </a:r>
            <a:r>
              <a:rPr lang="fr-FR" sz="3200" b="1" dirty="0">
                <a:solidFill>
                  <a:srgbClr val="C00000"/>
                </a:solidFill>
                <a:latin typeface="EDF 2020" panose="020B0503020203020204" pitchFamily="34" charset="0"/>
                <a:cs typeface="EDF 2020" panose="020B0503020203020204" pitchFamily="34" charset="0"/>
              </a:rPr>
              <a:t>¼</a:t>
            </a:r>
            <a:r>
              <a:rPr lang="fr-FR" sz="1600" b="1" dirty="0">
                <a:solidFill>
                  <a:srgbClr val="C00000"/>
                </a:solidFill>
                <a:latin typeface="EDF 2020" panose="020B0503020203020204" pitchFamily="34" charset="0"/>
                <a:cs typeface="EDF 2020" panose="020B0503020203020204" pitchFamily="34" charset="0"/>
              </a:rPr>
              <a:t> </a:t>
            </a:r>
            <a:r>
              <a:rPr lang="fr-FR" sz="2000" b="1" dirty="0">
                <a:solidFill>
                  <a:srgbClr val="C00000"/>
                </a:solidFill>
                <a:latin typeface="EDF 2020" panose="020B0503020203020204" pitchFamily="34" charset="0"/>
                <a:cs typeface="EDF 2020" panose="020B0503020203020204" pitchFamily="34" charset="0"/>
              </a:rPr>
              <a:t>de sa production </a:t>
            </a:r>
            <a:r>
              <a:rPr lang="fr-FR" sz="2400" b="1" dirty="0">
                <a:solidFill>
                  <a:srgbClr val="C00000"/>
                </a:solidFill>
                <a:latin typeface="EDF 2020" panose="020B0503020203020204" pitchFamily="34" charset="0"/>
                <a:cs typeface="EDF 2020" panose="020B0503020203020204" pitchFamily="34" charset="0"/>
              </a:rPr>
              <a:t>nucléaire</a:t>
            </a:r>
            <a:r>
              <a:rPr lang="fr-FR" sz="1600" b="1" dirty="0">
                <a:latin typeface="EDF 2020" panose="020B0503020203020204" pitchFamily="34" charset="0"/>
                <a:cs typeface="EDF 2020" panose="020B0503020203020204" pitchFamily="34" charset="0"/>
              </a:rPr>
              <a:t> </a:t>
            </a:r>
          </a:p>
          <a:p>
            <a:pPr algn="just"/>
            <a:r>
              <a:rPr lang="fr-FR" sz="1600" b="1" dirty="0">
                <a:latin typeface="EDF 2020" panose="020B0503020203020204" pitchFamily="34" charset="0"/>
                <a:cs typeface="EDF 2020" panose="020B0503020203020204" pitchFamily="34" charset="0"/>
              </a:rPr>
              <a:t>à moindre frais à ses concurrents. L’ARENH dispositif temporaire (2010-2025), c’est l’Accès Régulé à l’Energie Nucléaire Historique  pour un </a:t>
            </a:r>
            <a:r>
              <a:rPr lang="fr-FR" sz="1600" dirty="0">
                <a:latin typeface="EDF 2020" panose="020B0503020203020204" pitchFamily="34" charset="0"/>
                <a:cs typeface="EDF 2020" panose="020B0503020203020204" pitchFamily="34" charset="0"/>
              </a:rPr>
              <a:t>Tarif fixé </a:t>
            </a:r>
          </a:p>
          <a:p>
            <a:pPr algn="ctr"/>
            <a:r>
              <a:rPr lang="fr-FR" sz="1600" dirty="0">
                <a:latin typeface="EDF 2020" panose="020B0503020203020204" pitchFamily="34" charset="0"/>
                <a:cs typeface="EDF 2020" panose="020B0503020203020204" pitchFamily="34" charset="0"/>
              </a:rPr>
              <a:t>à </a:t>
            </a:r>
            <a:r>
              <a:rPr lang="fr-FR" sz="2000" b="1" dirty="0">
                <a:solidFill>
                  <a:srgbClr val="C00000"/>
                </a:solidFill>
                <a:latin typeface="EDF 2020" panose="020B0503020203020204" pitchFamily="34" charset="0"/>
                <a:cs typeface="EDF 2020" panose="020B0503020203020204" pitchFamily="34" charset="0"/>
              </a:rPr>
              <a:t>42€/</a:t>
            </a:r>
            <a:r>
              <a:rPr lang="fr-FR" sz="2000" b="1" dirty="0" err="1">
                <a:solidFill>
                  <a:srgbClr val="C00000"/>
                </a:solidFill>
                <a:latin typeface="EDF 2020" panose="020B0503020203020204" pitchFamily="34" charset="0"/>
                <a:cs typeface="EDF 2020" panose="020B0503020203020204" pitchFamily="34" charset="0"/>
              </a:rPr>
              <a:t>Mwh</a:t>
            </a:r>
            <a:endParaRPr lang="fr-FR" sz="2000" b="1" dirty="0">
              <a:latin typeface="EDF 2020" panose="020B0503020203020204" pitchFamily="34" charset="0"/>
              <a:cs typeface="EDF 2020" panose="020B0503020203020204" pitchFamily="34" charset="0"/>
            </a:endParaRPr>
          </a:p>
          <a:p>
            <a:pPr algn="ctr"/>
            <a:r>
              <a:rPr lang="fr-FR" sz="2000" b="1" dirty="0">
                <a:solidFill>
                  <a:srgbClr val="C00000"/>
                </a:solidFill>
                <a:effectLst>
                  <a:outerShdw blurRad="38100" dist="38100" dir="2700000" algn="tl">
                    <a:srgbClr val="000000">
                      <a:alpha val="43137"/>
                    </a:srgbClr>
                  </a:outerShdw>
                </a:effectLst>
                <a:latin typeface="EDF 2020" panose="020B0503020203020204" pitchFamily="34" charset="0"/>
                <a:cs typeface="EDF 2020" panose="020B0503020203020204" pitchFamily="34" charset="0"/>
              </a:rPr>
              <a:t>Ce processus devait favoriser la construction de nouveaux moyens de production !</a:t>
            </a:r>
          </a:p>
          <a:p>
            <a:pPr algn="just"/>
            <a:endParaRPr lang="fr-FR" sz="1600" dirty="0">
              <a:latin typeface="EDF 2020" panose="020B0503020203020204" pitchFamily="34" charset="0"/>
              <a:cs typeface="EDF 2020" panose="020B0503020203020204" pitchFamily="34" charset="0"/>
            </a:endParaRPr>
          </a:p>
          <a:p>
            <a:pPr algn="just"/>
            <a:r>
              <a:rPr lang="fr-FR" sz="1600" dirty="0">
                <a:latin typeface="EDF 2020" panose="020B0503020203020204" pitchFamily="34" charset="0"/>
                <a:cs typeface="EDF 2020" panose="020B0503020203020204" pitchFamily="34" charset="0"/>
              </a:rPr>
              <a:t>Quand le marché est trop haut, les fournisseurs alternatifs achètent par l’ARENH et quand c’est plus bas, ils peuvent se fournir sur le marché.</a:t>
            </a:r>
          </a:p>
          <a:p>
            <a:pPr algn="just"/>
            <a:endParaRPr lang="fr-FR" sz="1600" dirty="0">
              <a:latin typeface="EDF 2020" panose="020B0503020203020204" pitchFamily="34" charset="0"/>
              <a:cs typeface="EDF 2020" panose="020B0503020203020204" pitchFamily="34" charset="0"/>
            </a:endParaRPr>
          </a:p>
          <a:p>
            <a:pPr algn="just"/>
            <a:r>
              <a:rPr lang="fr-FR" sz="1600" dirty="0">
                <a:latin typeface="EDF 2020" panose="020B0503020203020204" pitchFamily="34" charset="0"/>
                <a:cs typeface="EDF 2020" panose="020B0503020203020204" pitchFamily="34" charset="0"/>
                <a:sym typeface="Wingdings" panose="05000000000000000000" pitchFamily="2" charset="2"/>
              </a:rPr>
              <a:t></a:t>
            </a:r>
            <a:r>
              <a:rPr lang="fr-FR" sz="1600" dirty="0">
                <a:latin typeface="EDF 2020" panose="020B0503020203020204" pitchFamily="34" charset="0"/>
                <a:cs typeface="EDF 2020" panose="020B0503020203020204" pitchFamily="34" charset="0"/>
              </a:rPr>
              <a:t> </a:t>
            </a:r>
            <a:r>
              <a:rPr lang="fr-FR" sz="1600" b="1" dirty="0">
                <a:latin typeface="EDF 2020" panose="020B0503020203020204" pitchFamily="34" charset="0"/>
                <a:cs typeface="EDF 2020" panose="020B0503020203020204" pitchFamily="34" charset="0"/>
              </a:rPr>
              <a:t>Cela plombe les comptes d’EDF de plusieurs milliards et c’est la collectivité qui en supporte les conséquences !</a:t>
            </a:r>
          </a:p>
          <a:p>
            <a:endParaRPr lang="fr-FR" sz="1600" dirty="0">
              <a:latin typeface="EDF 2020" panose="020B0503020203020204" pitchFamily="34" charset="0"/>
              <a:cs typeface="EDF 2020" panose="020B0503020203020204" pitchFamily="34" charset="0"/>
            </a:endParaRPr>
          </a:p>
        </p:txBody>
      </p:sp>
      <p:pic>
        <p:nvPicPr>
          <p:cNvPr id="6" name="Image 5">
            <a:extLst>
              <a:ext uri="{FF2B5EF4-FFF2-40B4-BE49-F238E27FC236}">
                <a16:creationId xmlns:a16="http://schemas.microsoft.com/office/drawing/2014/main" id="{360E6874-BBF5-44B9-AFC6-5AD4356E56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38111" y="1383317"/>
            <a:ext cx="2852965" cy="3367435"/>
          </a:xfrm>
          <a:prstGeom prst="rect">
            <a:avLst/>
          </a:prstGeom>
        </p:spPr>
      </p:pic>
      <p:sp>
        <p:nvSpPr>
          <p:cNvPr id="3" name="Espace réservé du numéro de diapositive 2">
            <a:extLst>
              <a:ext uri="{FF2B5EF4-FFF2-40B4-BE49-F238E27FC236}">
                <a16:creationId xmlns:a16="http://schemas.microsoft.com/office/drawing/2014/main" id="{B2798F27-6F02-44DE-8B1A-E4D5BA347C6A}"/>
              </a:ext>
            </a:extLst>
          </p:cNvPr>
          <p:cNvSpPr>
            <a:spLocks noGrp="1"/>
          </p:cNvSpPr>
          <p:nvPr>
            <p:ph type="sldNum" sz="quarter" idx="12"/>
          </p:nvPr>
        </p:nvSpPr>
        <p:spPr/>
        <p:txBody>
          <a:bodyPr/>
          <a:lstStyle/>
          <a:p>
            <a:fld id="{6D22F896-40B5-4ADD-8801-0D06FADFA095}" type="slidenum">
              <a:rPr lang="en-US" smtClean="0"/>
              <a:t>24</a:t>
            </a:fld>
            <a:endParaRPr lang="en-US" dirty="0"/>
          </a:p>
        </p:txBody>
      </p:sp>
      <p:sp>
        <p:nvSpPr>
          <p:cNvPr id="7" name="Espace réservé du numéro de diapositive 5">
            <a:extLst>
              <a:ext uri="{FF2B5EF4-FFF2-40B4-BE49-F238E27FC236}">
                <a16:creationId xmlns:a16="http://schemas.microsoft.com/office/drawing/2014/main" id="{CE61538D-FFB9-4A4C-8912-07F5DE3464A9}"/>
              </a:ext>
            </a:extLst>
          </p:cNvPr>
          <p:cNvSpPr txBox="1">
            <a:spLocks/>
          </p:cNvSpPr>
          <p:nvPr/>
        </p:nvSpPr>
        <p:spPr>
          <a:xfrm>
            <a:off x="9283168" y="6464548"/>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z="1200" smtClean="0"/>
              <a:pPr/>
              <a:t>24</a:t>
            </a:fld>
            <a:endParaRPr lang="en-US" sz="1200" dirty="0"/>
          </a:p>
        </p:txBody>
      </p:sp>
    </p:spTree>
    <p:extLst>
      <p:ext uri="{BB962C8B-B14F-4D97-AF65-F5344CB8AC3E}">
        <p14:creationId xmlns:p14="http://schemas.microsoft.com/office/powerpoint/2010/main" val="1163785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14104" y="94357"/>
            <a:ext cx="8610600" cy="1293028"/>
          </a:xfrm>
        </p:spPr>
        <p:txBody>
          <a:bodyPr>
            <a:normAutofit/>
          </a:bodyPr>
          <a:lstStyle/>
          <a:p>
            <a:r>
              <a:rPr lang="fr-FR" sz="3600" b="1" u="sng" dirty="0">
                <a:latin typeface="Frutiger Roman" panose="020B0600030504020204" pitchFamily="34" charset="0"/>
              </a:rPr>
              <a:t>Le tarif réglementé: </a:t>
            </a:r>
            <a:br>
              <a:rPr lang="fr-FR" sz="3600" b="1" dirty="0">
                <a:latin typeface="Frutiger Roman" panose="020B0600030504020204" pitchFamily="34" charset="0"/>
              </a:rPr>
            </a:br>
            <a:r>
              <a:rPr lang="fr-FR" sz="3600" b="1" dirty="0">
                <a:latin typeface="Frutiger Roman" panose="020B0600030504020204" pitchFamily="34" charset="0"/>
              </a:rPr>
              <a:t>l’instrument de manipulation</a:t>
            </a:r>
          </a:p>
        </p:txBody>
      </p:sp>
      <p:sp>
        <p:nvSpPr>
          <p:cNvPr id="4" name="Espace réservé du numéro de diapositive 3">
            <a:extLst>
              <a:ext uri="{FF2B5EF4-FFF2-40B4-BE49-F238E27FC236}">
                <a16:creationId xmlns:a16="http://schemas.microsoft.com/office/drawing/2014/main" id="{664AA108-9208-4F5F-86B6-AAD28DC6FAE4}"/>
              </a:ext>
            </a:extLst>
          </p:cNvPr>
          <p:cNvSpPr>
            <a:spLocks noGrp="1"/>
          </p:cNvSpPr>
          <p:nvPr>
            <p:ph type="sldNum" sz="quarter" idx="12"/>
          </p:nvPr>
        </p:nvSpPr>
        <p:spPr>
          <a:xfrm>
            <a:off x="9211654" y="6398518"/>
            <a:ext cx="2743200" cy="365125"/>
          </a:xfrm>
        </p:spPr>
        <p:txBody>
          <a:bodyPr/>
          <a:lstStyle/>
          <a:p>
            <a:fld id="{6D22F896-40B5-4ADD-8801-0D06FADFA095}" type="slidenum">
              <a:rPr lang="en-US" smtClean="0"/>
              <a:t>25</a:t>
            </a:fld>
            <a:endParaRPr lang="en-US" dirty="0"/>
          </a:p>
        </p:txBody>
      </p:sp>
      <p:pic>
        <p:nvPicPr>
          <p:cNvPr id="5" name="Image 4"/>
          <p:cNvPicPr>
            <a:picLocks noChangeAspect="1"/>
          </p:cNvPicPr>
          <p:nvPr/>
        </p:nvPicPr>
        <p:blipFill>
          <a:blip r:embed="rId3"/>
          <a:stretch>
            <a:fillRect/>
          </a:stretch>
        </p:blipFill>
        <p:spPr>
          <a:xfrm>
            <a:off x="1563989" y="1154578"/>
            <a:ext cx="8955235" cy="5836772"/>
          </a:xfrm>
          <a:prstGeom prst="rect">
            <a:avLst/>
          </a:prstGeom>
        </p:spPr>
      </p:pic>
    </p:spTree>
    <p:extLst>
      <p:ext uri="{BB962C8B-B14F-4D97-AF65-F5344CB8AC3E}">
        <p14:creationId xmlns:p14="http://schemas.microsoft.com/office/powerpoint/2010/main" val="3636609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333636" y="104581"/>
            <a:ext cx="8610600" cy="1293028"/>
          </a:xfrm>
        </p:spPr>
        <p:txBody>
          <a:bodyPr>
            <a:normAutofit/>
          </a:bodyPr>
          <a:lstStyle/>
          <a:p>
            <a:r>
              <a:rPr lang="fr-FR" sz="3600" b="1" dirty="0">
                <a:latin typeface="Frutiger Roman" panose="020B0600030504020204" pitchFamily="34" charset="0"/>
              </a:rPr>
              <a:t>Le détail des factures </a:t>
            </a:r>
            <a:br>
              <a:rPr lang="fr-FR" sz="3600" b="1" dirty="0">
                <a:latin typeface="Frutiger Roman" panose="020B0600030504020204" pitchFamily="34" charset="0"/>
              </a:rPr>
            </a:br>
            <a:r>
              <a:rPr lang="fr-FR" sz="3600" b="1" dirty="0">
                <a:latin typeface="Frutiger Roman" panose="020B0600030504020204" pitchFamily="34" charset="0"/>
              </a:rPr>
              <a:t>d’électricité et de gaz</a:t>
            </a:r>
          </a:p>
        </p:txBody>
      </p:sp>
      <p:pic>
        <p:nvPicPr>
          <p:cNvPr id="4" name="Espace réservé du contenu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1143000"/>
            <a:ext cx="7340291" cy="5556936"/>
          </a:xfrm>
          <a:prstGeom prst="rect">
            <a:avLst/>
          </a:prstGeom>
        </p:spPr>
      </p:pic>
      <p:sp>
        <p:nvSpPr>
          <p:cNvPr id="3" name="Espace réservé du numéro de diapositive 2">
            <a:extLst>
              <a:ext uri="{FF2B5EF4-FFF2-40B4-BE49-F238E27FC236}">
                <a16:creationId xmlns:a16="http://schemas.microsoft.com/office/drawing/2014/main" id="{8BA19324-5681-4645-B1A6-D8CD242EAEA1}"/>
              </a:ext>
            </a:extLst>
          </p:cNvPr>
          <p:cNvSpPr>
            <a:spLocks noGrp="1"/>
          </p:cNvSpPr>
          <p:nvPr>
            <p:ph type="sldNum" sz="quarter" idx="12"/>
          </p:nvPr>
        </p:nvSpPr>
        <p:spPr>
          <a:xfrm>
            <a:off x="9201036" y="6334811"/>
            <a:ext cx="2743200" cy="365125"/>
          </a:xfrm>
        </p:spPr>
        <p:txBody>
          <a:bodyPr/>
          <a:lstStyle/>
          <a:p>
            <a:fld id="{6D22F896-40B5-4ADD-8801-0D06FADFA095}" type="slidenum">
              <a:rPr lang="en-US" smtClean="0"/>
              <a:t>26</a:t>
            </a:fld>
            <a:endParaRPr lang="en-US" dirty="0"/>
          </a:p>
        </p:txBody>
      </p:sp>
      <p:pic>
        <p:nvPicPr>
          <p:cNvPr id="6" name="Image 5"/>
          <p:cNvPicPr>
            <a:picLocks noChangeAspect="1"/>
          </p:cNvPicPr>
          <p:nvPr/>
        </p:nvPicPr>
        <p:blipFill>
          <a:blip r:embed="rId3"/>
          <a:stretch>
            <a:fillRect/>
          </a:stretch>
        </p:blipFill>
        <p:spPr>
          <a:xfrm>
            <a:off x="7308114" y="1806439"/>
            <a:ext cx="4505730" cy="4528372"/>
          </a:xfrm>
          <a:prstGeom prst="rect">
            <a:avLst/>
          </a:prstGeom>
        </p:spPr>
      </p:pic>
      <p:sp>
        <p:nvSpPr>
          <p:cNvPr id="7" name="ZoneTexte 6"/>
          <p:cNvSpPr txBox="1"/>
          <p:nvPr/>
        </p:nvSpPr>
        <p:spPr>
          <a:xfrm>
            <a:off x="8178557" y="3286080"/>
            <a:ext cx="4063933" cy="369332"/>
          </a:xfrm>
          <a:prstGeom prst="rect">
            <a:avLst/>
          </a:prstGeom>
          <a:noFill/>
        </p:spPr>
        <p:txBody>
          <a:bodyPr wrap="none" rtlCol="0">
            <a:spAutoFit/>
          </a:bodyPr>
          <a:lstStyle/>
          <a:p>
            <a:r>
              <a:rPr lang="fr-FR" b="1" dirty="0">
                <a:solidFill>
                  <a:srgbClr val="FF0000"/>
                </a:solidFill>
                <a:effectLst>
                  <a:outerShdw blurRad="38100" dist="38100" dir="2700000" algn="tl">
                    <a:srgbClr val="000000">
                      <a:alpha val="43137"/>
                    </a:srgbClr>
                  </a:outerShdw>
                </a:effectLst>
              </a:rPr>
              <a:t>+54% d’augmentation depuis 2007</a:t>
            </a:r>
          </a:p>
        </p:txBody>
      </p:sp>
    </p:spTree>
    <p:extLst>
      <p:ext uri="{BB962C8B-B14F-4D97-AF65-F5344CB8AC3E}">
        <p14:creationId xmlns:p14="http://schemas.microsoft.com/office/powerpoint/2010/main" val="371140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02171" y="57807"/>
            <a:ext cx="10515600" cy="1325563"/>
          </a:xfrm>
        </p:spPr>
        <p:txBody>
          <a:bodyPr>
            <a:normAutofit/>
          </a:bodyPr>
          <a:lstStyle/>
          <a:p>
            <a:pPr algn="ctr"/>
            <a:r>
              <a:rPr lang="fr-FR" sz="3600" b="1" dirty="0">
                <a:latin typeface="Frutiger Roman" panose="020B0600030504020204" pitchFamily="34" charset="0"/>
              </a:rPr>
              <a:t>Projet HERCULE: le découpage</a:t>
            </a:r>
          </a:p>
        </p:txBody>
      </p:sp>
      <p:sp>
        <p:nvSpPr>
          <p:cNvPr id="8" name="ZoneTexte 7"/>
          <p:cNvSpPr txBox="1"/>
          <p:nvPr/>
        </p:nvSpPr>
        <p:spPr>
          <a:xfrm>
            <a:off x="6215710" y="1911097"/>
            <a:ext cx="1369414" cy="369332"/>
          </a:xfrm>
          <a:prstGeom prst="rect">
            <a:avLst/>
          </a:prstGeom>
          <a:noFill/>
        </p:spPr>
        <p:txBody>
          <a:bodyPr wrap="none" rtlCol="0">
            <a:spAutoFit/>
          </a:bodyPr>
          <a:lstStyle/>
          <a:p>
            <a:r>
              <a:rPr lang="fr-FR" dirty="0"/>
              <a:t>État Français</a:t>
            </a:r>
          </a:p>
        </p:txBody>
      </p:sp>
      <p:sp>
        <p:nvSpPr>
          <p:cNvPr id="9" name="Ellipse 8"/>
          <p:cNvSpPr/>
          <p:nvPr/>
        </p:nvSpPr>
        <p:spPr>
          <a:xfrm>
            <a:off x="2262473" y="2573210"/>
            <a:ext cx="2180201" cy="1670191"/>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EDF Bleu</a:t>
            </a:r>
          </a:p>
        </p:txBody>
      </p:sp>
      <p:pic>
        <p:nvPicPr>
          <p:cNvPr id="12" name="Imag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39855" y="3607447"/>
            <a:ext cx="436879" cy="578488"/>
          </a:xfrm>
          <a:prstGeom prst="rect">
            <a:avLst/>
          </a:prstGeom>
        </p:spPr>
      </p:pic>
      <p:pic>
        <p:nvPicPr>
          <p:cNvPr id="14" name="Imag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9961" y="3625608"/>
            <a:ext cx="527376" cy="543357"/>
          </a:xfrm>
          <a:prstGeom prst="rect">
            <a:avLst/>
          </a:prstGeom>
        </p:spPr>
      </p:pic>
      <p:cxnSp>
        <p:nvCxnSpPr>
          <p:cNvPr id="16" name="Connecteur droit avec flèche 15"/>
          <p:cNvCxnSpPr>
            <a:cxnSpLocks/>
          </p:cNvCxnSpPr>
          <p:nvPr/>
        </p:nvCxnSpPr>
        <p:spPr>
          <a:xfrm flipH="1">
            <a:off x="4328645" y="2490059"/>
            <a:ext cx="2206091" cy="852109"/>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4799814" y="2405236"/>
            <a:ext cx="1151277" cy="369332"/>
          </a:xfrm>
          <a:prstGeom prst="rect">
            <a:avLst/>
          </a:prstGeom>
          <a:noFill/>
        </p:spPr>
        <p:txBody>
          <a:bodyPr wrap="none" rtlCol="0">
            <a:spAutoFit/>
          </a:bodyPr>
          <a:lstStyle/>
          <a:p>
            <a:r>
              <a:rPr lang="fr-FR" dirty="0"/>
              <a:t>80 à 100%</a:t>
            </a:r>
          </a:p>
        </p:txBody>
      </p:sp>
      <p:sp>
        <p:nvSpPr>
          <p:cNvPr id="19" name="Ellipse 18"/>
          <p:cNvSpPr/>
          <p:nvPr/>
        </p:nvSpPr>
        <p:spPr>
          <a:xfrm>
            <a:off x="8308355" y="2137741"/>
            <a:ext cx="2180201" cy="167019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EDF Vert</a:t>
            </a:r>
          </a:p>
        </p:txBody>
      </p:sp>
      <p:cxnSp>
        <p:nvCxnSpPr>
          <p:cNvPr id="20" name="Connecteur droit avec flèche 19"/>
          <p:cNvCxnSpPr>
            <a:cxnSpLocks/>
          </p:cNvCxnSpPr>
          <p:nvPr/>
        </p:nvCxnSpPr>
        <p:spPr>
          <a:xfrm>
            <a:off x="6856395" y="2410359"/>
            <a:ext cx="1444034" cy="609133"/>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2" name="Image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6539" y="1882668"/>
            <a:ext cx="717298" cy="1135251"/>
          </a:xfrm>
          <a:prstGeom prst="rect">
            <a:avLst/>
          </a:prstGeom>
        </p:spPr>
      </p:pic>
      <p:sp>
        <p:nvSpPr>
          <p:cNvPr id="23" name="ZoneTexte 22"/>
          <p:cNvSpPr txBox="1"/>
          <p:nvPr/>
        </p:nvSpPr>
        <p:spPr>
          <a:xfrm>
            <a:off x="985207" y="2972836"/>
            <a:ext cx="531877" cy="369332"/>
          </a:xfrm>
          <a:prstGeom prst="rect">
            <a:avLst/>
          </a:prstGeom>
          <a:noFill/>
        </p:spPr>
        <p:txBody>
          <a:bodyPr wrap="none" rtlCol="0">
            <a:spAutoFit/>
          </a:bodyPr>
          <a:lstStyle/>
          <a:p>
            <a:r>
              <a:rPr lang="fr-FR" dirty="0"/>
              <a:t>RTE</a:t>
            </a:r>
          </a:p>
        </p:txBody>
      </p:sp>
      <p:cxnSp>
        <p:nvCxnSpPr>
          <p:cNvPr id="24" name="Connecteur droit avec flèche 23"/>
          <p:cNvCxnSpPr/>
          <p:nvPr/>
        </p:nvCxnSpPr>
        <p:spPr>
          <a:xfrm flipH="1" flipV="1">
            <a:off x="1563728" y="2405236"/>
            <a:ext cx="833895" cy="70061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1171067" y="1315862"/>
            <a:ext cx="3433788" cy="584775"/>
          </a:xfrm>
          <a:prstGeom prst="rect">
            <a:avLst/>
          </a:prstGeom>
          <a:noFill/>
        </p:spPr>
        <p:txBody>
          <a:bodyPr wrap="square" rtlCol="0">
            <a:spAutoFit/>
          </a:bodyPr>
          <a:lstStyle/>
          <a:p>
            <a:pPr algn="ctr"/>
            <a:r>
              <a:rPr lang="fr-FR" sz="1600" b="1" dirty="0">
                <a:solidFill>
                  <a:srgbClr val="002060"/>
                </a:solidFill>
                <a:effectLst>
                  <a:outerShdw blurRad="38100" dist="38100" dir="2700000" algn="tl">
                    <a:srgbClr val="000000">
                      <a:alpha val="43137"/>
                    </a:srgbClr>
                  </a:outerShdw>
                </a:effectLst>
              </a:rPr>
              <a:t>CNP et Caisse des dépôts et consignation</a:t>
            </a:r>
          </a:p>
        </p:txBody>
      </p:sp>
      <p:cxnSp>
        <p:nvCxnSpPr>
          <p:cNvPr id="28" name="Connecteur droit avec flèche 27"/>
          <p:cNvCxnSpPr>
            <a:cxnSpLocks/>
          </p:cNvCxnSpPr>
          <p:nvPr/>
        </p:nvCxnSpPr>
        <p:spPr>
          <a:xfrm flipH="1">
            <a:off x="1409818" y="1662681"/>
            <a:ext cx="762120" cy="675790"/>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1899055" y="2388544"/>
            <a:ext cx="837089" cy="369332"/>
          </a:xfrm>
          <a:prstGeom prst="rect">
            <a:avLst/>
          </a:prstGeom>
          <a:noFill/>
        </p:spPr>
        <p:txBody>
          <a:bodyPr wrap="none" rtlCol="0">
            <a:spAutoFit/>
          </a:bodyPr>
          <a:lstStyle/>
          <a:p>
            <a:r>
              <a:rPr lang="fr-FR" b="1" dirty="0">
                <a:solidFill>
                  <a:srgbClr val="002060"/>
                </a:solidFill>
              </a:rPr>
              <a:t>50,1%</a:t>
            </a:r>
          </a:p>
        </p:txBody>
      </p:sp>
      <p:cxnSp>
        <p:nvCxnSpPr>
          <p:cNvPr id="31" name="Connecteur droit avec flèche 30"/>
          <p:cNvCxnSpPr/>
          <p:nvPr/>
        </p:nvCxnSpPr>
        <p:spPr>
          <a:xfrm flipH="1">
            <a:off x="2848266" y="4243401"/>
            <a:ext cx="622017" cy="821759"/>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Ellipse 33"/>
          <p:cNvSpPr/>
          <p:nvPr/>
        </p:nvSpPr>
        <p:spPr>
          <a:xfrm>
            <a:off x="1629268" y="5029203"/>
            <a:ext cx="2180201" cy="192881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EDF AZUR</a:t>
            </a:r>
          </a:p>
        </p:txBody>
      </p:sp>
      <p:pic>
        <p:nvPicPr>
          <p:cNvPr id="13" name="Imag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17525" y="6090852"/>
            <a:ext cx="941887" cy="583073"/>
          </a:xfrm>
          <a:prstGeom prst="rect">
            <a:avLst/>
          </a:prstGeom>
        </p:spPr>
      </p:pic>
      <p:sp>
        <p:nvSpPr>
          <p:cNvPr id="35" name="ZoneTexte 34"/>
          <p:cNvSpPr txBox="1"/>
          <p:nvPr/>
        </p:nvSpPr>
        <p:spPr>
          <a:xfrm>
            <a:off x="7501827" y="2345593"/>
            <a:ext cx="583814" cy="369332"/>
          </a:xfrm>
          <a:prstGeom prst="rect">
            <a:avLst/>
          </a:prstGeom>
          <a:noFill/>
        </p:spPr>
        <p:txBody>
          <a:bodyPr wrap="none" rtlCol="0">
            <a:spAutoFit/>
          </a:bodyPr>
          <a:lstStyle/>
          <a:p>
            <a:r>
              <a:rPr lang="fr-FR" dirty="0"/>
              <a:t>65%</a:t>
            </a:r>
          </a:p>
        </p:txBody>
      </p:sp>
      <p:cxnSp>
        <p:nvCxnSpPr>
          <p:cNvPr id="36" name="Connecteur droit avec flèche 35"/>
          <p:cNvCxnSpPr/>
          <p:nvPr/>
        </p:nvCxnSpPr>
        <p:spPr>
          <a:xfrm>
            <a:off x="9358741" y="1441335"/>
            <a:ext cx="36341" cy="71507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a:xfrm>
            <a:off x="9358741" y="1527821"/>
            <a:ext cx="583814" cy="369332"/>
          </a:xfrm>
          <a:prstGeom prst="rect">
            <a:avLst/>
          </a:prstGeom>
          <a:noFill/>
        </p:spPr>
        <p:txBody>
          <a:bodyPr wrap="none" rtlCol="0">
            <a:spAutoFit/>
          </a:bodyPr>
          <a:lstStyle/>
          <a:p>
            <a:r>
              <a:rPr lang="fr-FR" dirty="0">
                <a:solidFill>
                  <a:srgbClr val="FF0000"/>
                </a:solidFill>
              </a:rPr>
              <a:t>35%</a:t>
            </a:r>
          </a:p>
        </p:txBody>
      </p:sp>
      <p:pic>
        <p:nvPicPr>
          <p:cNvPr id="42" name="Image 4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25271" y="3980486"/>
            <a:ext cx="906340" cy="271902"/>
          </a:xfrm>
          <a:prstGeom prst="rect">
            <a:avLst/>
          </a:prstGeom>
        </p:spPr>
      </p:pic>
      <p:sp>
        <p:nvSpPr>
          <p:cNvPr id="46" name="ZoneTexte 45"/>
          <p:cNvSpPr txBox="1"/>
          <p:nvPr/>
        </p:nvSpPr>
        <p:spPr>
          <a:xfrm>
            <a:off x="1559653" y="4420504"/>
            <a:ext cx="1471878" cy="369332"/>
          </a:xfrm>
          <a:prstGeom prst="rect">
            <a:avLst/>
          </a:prstGeom>
          <a:noFill/>
        </p:spPr>
        <p:txBody>
          <a:bodyPr wrap="none" rtlCol="0">
            <a:spAutoFit/>
          </a:bodyPr>
          <a:lstStyle/>
          <a:p>
            <a:r>
              <a:rPr lang="fr-FR" b="1" dirty="0">
                <a:solidFill>
                  <a:srgbClr val="002060"/>
                </a:solidFill>
              </a:rPr>
              <a:t>Filiale 100%</a:t>
            </a:r>
          </a:p>
        </p:txBody>
      </p:sp>
      <p:pic>
        <p:nvPicPr>
          <p:cNvPr id="1026" name="Picture 2" descr="image00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967493" y="4164536"/>
            <a:ext cx="2825261" cy="206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ZoneTexte 47"/>
          <p:cNvSpPr txBox="1"/>
          <p:nvPr/>
        </p:nvSpPr>
        <p:spPr>
          <a:xfrm>
            <a:off x="9930716" y="4505983"/>
            <a:ext cx="1518087" cy="523220"/>
          </a:xfrm>
          <a:prstGeom prst="rect">
            <a:avLst/>
          </a:prstGeom>
          <a:noFill/>
        </p:spPr>
        <p:txBody>
          <a:bodyPr wrap="square" rtlCol="0">
            <a:spAutoFit/>
          </a:bodyPr>
          <a:lstStyle/>
          <a:p>
            <a:pPr algn="ctr"/>
            <a:r>
              <a:rPr lang="fr-FR" sz="1400" dirty="0">
                <a:solidFill>
                  <a:srgbClr val="00B050"/>
                </a:solidFill>
              </a:rPr>
              <a:t>EDF SEI (Corse, DOM TOM)</a:t>
            </a:r>
          </a:p>
        </p:txBody>
      </p:sp>
      <p:sp>
        <p:nvSpPr>
          <p:cNvPr id="49" name="ZoneTexte 48"/>
          <p:cNvSpPr txBox="1"/>
          <p:nvPr/>
        </p:nvSpPr>
        <p:spPr>
          <a:xfrm>
            <a:off x="8862251" y="4547791"/>
            <a:ext cx="1268181" cy="369332"/>
          </a:xfrm>
          <a:prstGeom prst="rect">
            <a:avLst/>
          </a:prstGeom>
          <a:noFill/>
        </p:spPr>
        <p:txBody>
          <a:bodyPr wrap="square" rtlCol="0">
            <a:spAutoFit/>
          </a:bodyPr>
          <a:lstStyle/>
          <a:p>
            <a:pPr algn="ctr"/>
            <a:r>
              <a:rPr lang="fr-FR" dirty="0">
                <a:solidFill>
                  <a:srgbClr val="00B050"/>
                </a:solidFill>
              </a:rPr>
              <a:t>DALKIA… </a:t>
            </a:r>
          </a:p>
        </p:txBody>
      </p:sp>
      <p:pic>
        <p:nvPicPr>
          <p:cNvPr id="47" name="Image 4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862251" y="5292835"/>
            <a:ext cx="1893455" cy="932061"/>
          </a:xfrm>
          <a:prstGeom prst="rect">
            <a:avLst/>
          </a:prstGeom>
        </p:spPr>
      </p:pic>
      <p:pic>
        <p:nvPicPr>
          <p:cNvPr id="50" name="Image 4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976571" y="3878923"/>
            <a:ext cx="627771" cy="597877"/>
          </a:xfrm>
          <a:prstGeom prst="rect">
            <a:avLst/>
          </a:prstGeom>
        </p:spPr>
      </p:pic>
      <p:pic>
        <p:nvPicPr>
          <p:cNvPr id="51" name="Image 5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738422" y="3806313"/>
            <a:ext cx="608183" cy="655969"/>
          </a:xfrm>
          <a:prstGeom prst="rect">
            <a:avLst/>
          </a:prstGeom>
        </p:spPr>
      </p:pic>
      <p:sp>
        <p:nvSpPr>
          <p:cNvPr id="39" name="ZoneTexte 38"/>
          <p:cNvSpPr txBox="1"/>
          <p:nvPr/>
        </p:nvSpPr>
        <p:spPr>
          <a:xfrm>
            <a:off x="6534736" y="1110665"/>
            <a:ext cx="1648656" cy="369332"/>
          </a:xfrm>
          <a:prstGeom prst="rect">
            <a:avLst/>
          </a:prstGeom>
          <a:noFill/>
        </p:spPr>
        <p:txBody>
          <a:bodyPr wrap="none" rtlCol="0">
            <a:spAutoFit/>
          </a:bodyPr>
          <a:lstStyle/>
          <a:p>
            <a:r>
              <a:rPr lang="fr-FR" b="1" dirty="0">
                <a:solidFill>
                  <a:srgbClr val="FF0000"/>
                </a:solidFill>
              </a:rPr>
              <a:t>Capitaux privés</a:t>
            </a:r>
          </a:p>
        </p:txBody>
      </p:sp>
      <p:sp>
        <p:nvSpPr>
          <p:cNvPr id="57" name="ZoneTexte 56"/>
          <p:cNvSpPr txBox="1"/>
          <p:nvPr/>
        </p:nvSpPr>
        <p:spPr>
          <a:xfrm>
            <a:off x="1143586" y="1608249"/>
            <a:ext cx="837089" cy="369332"/>
          </a:xfrm>
          <a:prstGeom prst="rect">
            <a:avLst/>
          </a:prstGeom>
          <a:noFill/>
        </p:spPr>
        <p:txBody>
          <a:bodyPr wrap="none" rtlCol="0">
            <a:spAutoFit/>
          </a:bodyPr>
          <a:lstStyle/>
          <a:p>
            <a:r>
              <a:rPr lang="fr-FR" b="1" dirty="0">
                <a:solidFill>
                  <a:srgbClr val="002060"/>
                </a:solidFill>
              </a:rPr>
              <a:t>49,9%</a:t>
            </a:r>
          </a:p>
        </p:txBody>
      </p:sp>
      <p:grpSp>
        <p:nvGrpSpPr>
          <p:cNvPr id="41" name="Groupe 40"/>
          <p:cNvGrpSpPr/>
          <p:nvPr/>
        </p:nvGrpSpPr>
        <p:grpSpPr>
          <a:xfrm>
            <a:off x="4131437" y="1483391"/>
            <a:ext cx="5227303" cy="1369393"/>
            <a:chOff x="3248294" y="949936"/>
            <a:chExt cx="4460079" cy="1284607"/>
          </a:xfrm>
        </p:grpSpPr>
        <p:cxnSp>
          <p:nvCxnSpPr>
            <p:cNvPr id="43" name="Connecteur droit avec flèche 42"/>
            <p:cNvCxnSpPr/>
            <p:nvPr/>
          </p:nvCxnSpPr>
          <p:spPr>
            <a:xfrm flipH="1">
              <a:off x="3248294" y="949936"/>
              <a:ext cx="1008514" cy="128460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4228809" y="949936"/>
              <a:ext cx="3479564" cy="0"/>
            </a:xfrm>
            <a:prstGeom prst="line">
              <a:avLst/>
            </a:prstGeom>
            <a:ln w="666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7" name="Image 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337690" y="2242178"/>
            <a:ext cx="688254" cy="518041"/>
          </a:xfrm>
          <a:prstGeom prst="rect">
            <a:avLst/>
          </a:prstGeom>
        </p:spPr>
      </p:pic>
      <p:sp>
        <p:nvSpPr>
          <p:cNvPr id="45" name="Espace réservé du numéro de diapositive 2">
            <a:extLst>
              <a:ext uri="{FF2B5EF4-FFF2-40B4-BE49-F238E27FC236}">
                <a16:creationId xmlns:a16="http://schemas.microsoft.com/office/drawing/2014/main" id="{E7E57FD3-C991-4485-8DBA-B4901144CF00}"/>
              </a:ext>
            </a:extLst>
          </p:cNvPr>
          <p:cNvSpPr>
            <a:spLocks noGrp="1"/>
          </p:cNvSpPr>
          <p:nvPr>
            <p:ph type="sldNum" sz="quarter" idx="12"/>
          </p:nvPr>
        </p:nvSpPr>
        <p:spPr>
          <a:xfrm>
            <a:off x="9191132" y="6308800"/>
            <a:ext cx="2743200" cy="365125"/>
          </a:xfrm>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1614007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a:latin typeface="Frutiger Roman" panose="020B0600030504020204" pitchFamily="34" charset="0"/>
              </a:rPr>
              <a:t>Le bilan de l’ouverture à la concurrence et conséquences HERCULE ET CLAMADIEU</a:t>
            </a:r>
          </a:p>
        </p:txBody>
      </p:sp>
      <p:pic>
        <p:nvPicPr>
          <p:cNvPr id="5" name="Imag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7628" y="1881717"/>
            <a:ext cx="5076732" cy="1547283"/>
          </a:xfrm>
          <a:prstGeom prst="rect">
            <a:avLst/>
          </a:prstGeom>
        </p:spPr>
      </p:pic>
      <p:sp>
        <p:nvSpPr>
          <p:cNvPr id="6" name="ZoneTexte 5"/>
          <p:cNvSpPr txBox="1"/>
          <p:nvPr/>
        </p:nvSpPr>
        <p:spPr>
          <a:xfrm>
            <a:off x="6512118" y="2310908"/>
            <a:ext cx="4754319" cy="646331"/>
          </a:xfrm>
          <a:prstGeom prst="rect">
            <a:avLst/>
          </a:prstGeom>
          <a:solidFill>
            <a:srgbClr val="92D050"/>
          </a:solidFill>
        </p:spPr>
        <p:txBody>
          <a:bodyPr wrap="square" rtlCol="0">
            <a:spAutoFit/>
          </a:bodyPr>
          <a:lstStyle/>
          <a:p>
            <a:pPr algn="ctr"/>
            <a:r>
              <a:rPr lang="fr-FR" b="1" dirty="0">
                <a:latin typeface="EDF 2020" panose="020B0503020203020204" pitchFamily="34" charset="0"/>
                <a:cs typeface="EDF 2020" panose="020B0503020203020204" pitchFamily="34" charset="0"/>
              </a:rPr>
              <a:t>+30% de plaintes pour démarchages frauduleux des consommateurs en 2020</a:t>
            </a:r>
          </a:p>
        </p:txBody>
      </p:sp>
      <p:sp>
        <p:nvSpPr>
          <p:cNvPr id="7" name="ZoneTexte 6"/>
          <p:cNvSpPr txBox="1"/>
          <p:nvPr/>
        </p:nvSpPr>
        <p:spPr>
          <a:xfrm>
            <a:off x="6512117" y="3256080"/>
            <a:ext cx="4754319" cy="1938992"/>
          </a:xfrm>
          <a:prstGeom prst="rect">
            <a:avLst/>
          </a:prstGeom>
          <a:noFill/>
          <a:ln w="76200">
            <a:solidFill>
              <a:srgbClr val="FF0000"/>
            </a:solidFill>
          </a:ln>
        </p:spPr>
        <p:txBody>
          <a:bodyPr wrap="square" rtlCol="0">
            <a:spAutoFit/>
          </a:bodyPr>
          <a:lstStyle/>
          <a:p>
            <a:pPr algn="ctr"/>
            <a:r>
              <a:rPr lang="fr-FR" sz="2400" b="1" dirty="0">
                <a:effectLst>
                  <a:outerShdw blurRad="38100" dist="38100" dir="2700000" algn="tl">
                    <a:srgbClr val="000000">
                      <a:alpha val="43137"/>
                    </a:srgbClr>
                  </a:outerShdw>
                </a:effectLst>
                <a:latin typeface="EDF 2020" panose="020B0503020203020204" pitchFamily="34" charset="0"/>
                <a:cs typeface="EDF 2020" panose="020B0503020203020204" pitchFamily="34" charset="0"/>
              </a:rPr>
              <a:t>Augmentation</a:t>
            </a:r>
          </a:p>
          <a:p>
            <a:pPr algn="ctr"/>
            <a:r>
              <a:rPr lang="fr-FR" b="1" dirty="0">
                <a:latin typeface="EDF 2020" panose="020B0503020203020204" pitchFamily="34" charset="0"/>
                <a:cs typeface="EDF 2020" panose="020B0503020203020204" pitchFamily="34" charset="0"/>
              </a:rPr>
              <a:t>des tarifs depuis l’ouverture du marché :</a:t>
            </a:r>
          </a:p>
          <a:p>
            <a:pPr algn="ctr"/>
            <a:r>
              <a:rPr lang="fr-FR" dirty="0">
                <a:latin typeface="EDF 2020" panose="020B0503020203020204" pitchFamily="34" charset="0"/>
                <a:cs typeface="EDF 2020" panose="020B0503020203020204" pitchFamily="34" charset="0"/>
              </a:rPr>
              <a:t>(due, pour les 3/4, aux taxes)</a:t>
            </a:r>
            <a:endParaRPr lang="fr-FR" b="1" dirty="0">
              <a:latin typeface="EDF 2020" panose="020B0503020203020204" pitchFamily="34" charset="0"/>
              <a:cs typeface="EDF 2020" panose="020B0503020203020204" pitchFamily="34" charset="0"/>
            </a:endParaRPr>
          </a:p>
          <a:p>
            <a:pPr algn="ctr"/>
            <a:r>
              <a:rPr lang="fr-FR" sz="2000" b="1" dirty="0">
                <a:latin typeface="EDF 2020" panose="020B0503020203020204" pitchFamily="34" charset="0"/>
                <a:cs typeface="EDF 2020" panose="020B0503020203020204" pitchFamily="34" charset="0"/>
              </a:rPr>
              <a:t>+70 %pour le gaz</a:t>
            </a:r>
          </a:p>
          <a:p>
            <a:pPr algn="ctr"/>
            <a:r>
              <a:rPr lang="fr-FR" sz="2000" b="1" dirty="0">
                <a:latin typeface="EDF 2020" panose="020B0503020203020204" pitchFamily="34" charset="0"/>
                <a:cs typeface="EDF 2020" panose="020B0503020203020204" pitchFamily="34" charset="0"/>
              </a:rPr>
              <a:t>+50 %pour l’électricité</a:t>
            </a:r>
          </a:p>
          <a:p>
            <a:pPr algn="ctr"/>
            <a:r>
              <a:rPr lang="fr-FR" sz="2000" b="1" dirty="0">
                <a:latin typeface="EDF 2020" panose="020B0503020203020204" pitchFamily="34" charset="0"/>
                <a:cs typeface="EDF 2020" panose="020B0503020203020204" pitchFamily="34" charset="0"/>
              </a:rPr>
              <a:t>13 Millions de précaires en 2019 </a:t>
            </a:r>
          </a:p>
        </p:txBody>
      </p:sp>
      <p:sp>
        <p:nvSpPr>
          <p:cNvPr id="8" name="ZoneTexte 7"/>
          <p:cNvSpPr txBox="1"/>
          <p:nvPr/>
        </p:nvSpPr>
        <p:spPr>
          <a:xfrm>
            <a:off x="477628" y="3813406"/>
            <a:ext cx="4986871" cy="646331"/>
          </a:xfrm>
          <a:prstGeom prst="rect">
            <a:avLst/>
          </a:prstGeom>
          <a:solidFill>
            <a:schemeClr val="accent1">
              <a:lumMod val="50000"/>
            </a:schemeClr>
          </a:solidFill>
        </p:spPr>
        <p:txBody>
          <a:bodyPr wrap="square" rtlCol="0">
            <a:spAutoFit/>
          </a:bodyPr>
          <a:lstStyle/>
          <a:p>
            <a:pPr algn="ctr"/>
            <a:r>
              <a:rPr lang="fr-FR" b="1" dirty="0">
                <a:solidFill>
                  <a:schemeClr val="bg1"/>
                </a:solidFill>
              </a:rPr>
              <a:t>Mise en danger du mix énergétique et de la sureté des approvisionnements</a:t>
            </a:r>
          </a:p>
        </p:txBody>
      </p:sp>
      <p:sp>
        <p:nvSpPr>
          <p:cNvPr id="9" name="ZoneTexte 8"/>
          <p:cNvSpPr txBox="1"/>
          <p:nvPr/>
        </p:nvSpPr>
        <p:spPr>
          <a:xfrm>
            <a:off x="477628" y="4741046"/>
            <a:ext cx="4986870" cy="1323439"/>
          </a:xfrm>
          <a:prstGeom prst="rect">
            <a:avLst/>
          </a:prstGeom>
          <a:solidFill>
            <a:srgbClr val="FFFF00"/>
          </a:solidFill>
        </p:spPr>
        <p:txBody>
          <a:bodyPr wrap="square" rtlCol="0">
            <a:spAutoFit/>
          </a:bodyPr>
          <a:lstStyle/>
          <a:p>
            <a:pPr algn="ctr"/>
            <a:r>
              <a:rPr lang="fr-FR" sz="2000" b="1" dirty="0">
                <a:solidFill>
                  <a:srgbClr val="FF0000"/>
                </a:solidFill>
                <a:latin typeface="EDF 2020" panose="020B0503020203020204" pitchFamily="34" charset="0"/>
                <a:cs typeface="EDF 2020" panose="020B0503020203020204" pitchFamily="34" charset="0"/>
              </a:rPr>
              <a:t>Des pertes d’emploi, la délocalisation des emplois de toute une filière énergétique et baisse d’investissement dans l’outil industriel.</a:t>
            </a:r>
          </a:p>
        </p:txBody>
      </p:sp>
      <p:sp>
        <p:nvSpPr>
          <p:cNvPr id="10" name="ZoneTexte 9">
            <a:extLst>
              <a:ext uri="{FF2B5EF4-FFF2-40B4-BE49-F238E27FC236}">
                <a16:creationId xmlns:a16="http://schemas.microsoft.com/office/drawing/2014/main" id="{DECC4D90-01A7-4E40-92BF-8381FD9443DD}"/>
              </a:ext>
            </a:extLst>
          </p:cNvPr>
          <p:cNvSpPr txBox="1"/>
          <p:nvPr/>
        </p:nvSpPr>
        <p:spPr>
          <a:xfrm>
            <a:off x="6512116" y="5633598"/>
            <a:ext cx="4754320" cy="923330"/>
          </a:xfrm>
          <a:prstGeom prst="rect">
            <a:avLst/>
          </a:prstGeom>
          <a:solidFill>
            <a:srgbClr val="FFC000"/>
          </a:solidFill>
          <a:ln>
            <a:solidFill>
              <a:srgbClr val="FFC000"/>
            </a:solidFill>
          </a:ln>
        </p:spPr>
        <p:txBody>
          <a:bodyPr wrap="square" rtlCol="0">
            <a:spAutoFit/>
          </a:bodyPr>
          <a:lstStyle/>
          <a:p>
            <a:pPr algn="ctr"/>
            <a:r>
              <a:rPr lang="fr-FR" b="1" dirty="0">
                <a:effectLst>
                  <a:outerShdw blurRad="38100" dist="38100" dir="2700000" algn="tl">
                    <a:srgbClr val="000000">
                      <a:alpha val="43137"/>
                    </a:srgbClr>
                  </a:outerShdw>
                </a:effectLst>
                <a:latin typeface="EDF 2020" panose="020B0503020203020204" pitchFamily="34" charset="0"/>
                <a:cs typeface="EDF 2020" panose="020B0503020203020204" pitchFamily="34" charset="0"/>
              </a:rPr>
              <a:t>Fin de la péréquation tarifaire : </a:t>
            </a:r>
          </a:p>
          <a:p>
            <a:pPr algn="ctr"/>
            <a:r>
              <a:rPr lang="fr-FR" b="1" dirty="0">
                <a:latin typeface="EDF 2020" panose="020B0503020203020204" pitchFamily="34" charset="0"/>
                <a:cs typeface="EDF 2020" panose="020B0503020203020204" pitchFamily="34" charset="0"/>
              </a:rPr>
              <a:t>Tarifs différents en fonction du lieu d’habitation</a:t>
            </a:r>
            <a:endParaRPr lang="fr-FR" sz="2000" b="1" dirty="0">
              <a:latin typeface="EDF 2020" panose="020B0503020203020204" pitchFamily="34" charset="0"/>
              <a:cs typeface="EDF 2020" panose="020B0503020203020204" pitchFamily="34" charset="0"/>
            </a:endParaRPr>
          </a:p>
        </p:txBody>
      </p:sp>
      <p:sp>
        <p:nvSpPr>
          <p:cNvPr id="3" name="Espace réservé du numéro de diapositive 2">
            <a:extLst>
              <a:ext uri="{FF2B5EF4-FFF2-40B4-BE49-F238E27FC236}">
                <a16:creationId xmlns:a16="http://schemas.microsoft.com/office/drawing/2014/main" id="{A7799172-D239-48FE-A429-BD3AF17182F9}"/>
              </a:ext>
            </a:extLst>
          </p:cNvPr>
          <p:cNvSpPr>
            <a:spLocks noGrp="1"/>
          </p:cNvSpPr>
          <p:nvPr>
            <p:ph type="sldNum" sz="quarter" idx="12"/>
          </p:nvPr>
        </p:nvSpPr>
        <p:spPr>
          <a:xfrm>
            <a:off x="9168183" y="6393751"/>
            <a:ext cx="2743200" cy="365125"/>
          </a:xfrm>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1462086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E51FAC1-1399-4E00-9D85-2798D630327C}"/>
              </a:ext>
            </a:extLst>
          </p:cNvPr>
          <p:cNvSpPr/>
          <p:nvPr/>
        </p:nvSpPr>
        <p:spPr>
          <a:xfrm>
            <a:off x="993074" y="1174775"/>
            <a:ext cx="4643687" cy="3959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Titre 1"/>
          <p:cNvSpPr>
            <a:spLocks noGrp="1"/>
          </p:cNvSpPr>
          <p:nvPr>
            <p:ph type="title"/>
          </p:nvPr>
        </p:nvSpPr>
        <p:spPr>
          <a:xfrm>
            <a:off x="3289833" y="12789"/>
            <a:ext cx="8610600" cy="1293028"/>
          </a:xfrm>
        </p:spPr>
        <p:txBody>
          <a:bodyPr>
            <a:normAutofit/>
          </a:bodyPr>
          <a:lstStyle/>
          <a:p>
            <a:r>
              <a:rPr lang="fr-FR" sz="3600" b="1" dirty="0">
                <a:effectLst>
                  <a:outerShdw blurRad="38100" dist="38100" dir="2700000" algn="tl">
                    <a:srgbClr val="000000">
                      <a:alpha val="43137"/>
                    </a:srgbClr>
                  </a:outerShdw>
                </a:effectLst>
                <a:latin typeface="Frutiger Roman" panose="020B0600030504020204" pitchFamily="34" charset="0"/>
              </a:rPr>
              <a:t>Vers la </a:t>
            </a:r>
            <a:r>
              <a:rPr lang="fr-FR" sz="3600" b="1" dirty="0" err="1">
                <a:effectLst>
                  <a:outerShdw blurRad="38100" dist="38100" dir="2700000" algn="tl">
                    <a:srgbClr val="000000">
                      <a:alpha val="43137"/>
                    </a:srgbClr>
                  </a:outerShdw>
                </a:effectLst>
                <a:latin typeface="Frutiger Roman" panose="020B0600030504020204" pitchFamily="34" charset="0"/>
              </a:rPr>
              <a:t>re-nationalisation</a:t>
            </a:r>
            <a:r>
              <a:rPr lang="fr-FR" sz="3600" b="1" dirty="0">
                <a:effectLst>
                  <a:outerShdw blurRad="38100" dist="38100" dir="2700000" algn="tl">
                    <a:srgbClr val="000000">
                      <a:alpha val="43137"/>
                    </a:srgbClr>
                  </a:outerShdw>
                </a:effectLst>
                <a:latin typeface="Frutiger Roman" panose="020B0600030504020204" pitchFamily="34" charset="0"/>
              </a:rPr>
              <a:t> ?  </a:t>
            </a:r>
          </a:p>
        </p:txBody>
      </p:sp>
      <p:sp>
        <p:nvSpPr>
          <p:cNvPr id="3" name="Espace réservé du contenu 2"/>
          <p:cNvSpPr>
            <a:spLocks noGrp="1"/>
          </p:cNvSpPr>
          <p:nvPr>
            <p:ph idx="1"/>
          </p:nvPr>
        </p:nvSpPr>
        <p:spPr>
          <a:xfrm>
            <a:off x="1336285" y="3255797"/>
            <a:ext cx="4612449" cy="621805"/>
          </a:xfrm>
        </p:spPr>
        <p:txBody>
          <a:bodyPr>
            <a:noAutofit/>
          </a:bodyPr>
          <a:lstStyle/>
          <a:p>
            <a:pPr marL="0" indent="0">
              <a:buNone/>
            </a:pPr>
            <a:r>
              <a:rPr lang="fr-FR" sz="1800" b="1" dirty="0">
                <a:latin typeface="EDF 2020" panose="020B0503020203020204" pitchFamily="34" charset="0"/>
                <a:cs typeface="EDF 2020" panose="020B0503020203020204" pitchFamily="34" charset="0"/>
              </a:rPr>
              <a:t>Reconnaitre que l’énergie est </a:t>
            </a:r>
            <a:r>
              <a:rPr lang="fr-FR" sz="1800" b="1" u="sng" dirty="0">
                <a:solidFill>
                  <a:srgbClr val="C00000"/>
                </a:solidFill>
                <a:latin typeface="EDF 2020" panose="020B0503020203020204" pitchFamily="34" charset="0"/>
                <a:cs typeface="EDF 2020" panose="020B0503020203020204" pitchFamily="34" charset="0"/>
              </a:rPr>
              <a:t>un bien de 1ère nécessité pour la vie et pour l'économie</a:t>
            </a:r>
            <a:r>
              <a:rPr lang="fr-FR" sz="1800" b="1" dirty="0">
                <a:latin typeface="EDF 2020" panose="020B0503020203020204" pitchFamily="34" charset="0"/>
                <a:cs typeface="EDF 2020" panose="020B0503020203020204" pitchFamily="34" charset="0"/>
              </a:rPr>
              <a:t>. </a:t>
            </a:r>
          </a:p>
        </p:txBody>
      </p:sp>
      <p:sp>
        <p:nvSpPr>
          <p:cNvPr id="4" name="Espace réservé du numéro de diapositive 3">
            <a:extLst>
              <a:ext uri="{FF2B5EF4-FFF2-40B4-BE49-F238E27FC236}">
                <a16:creationId xmlns:a16="http://schemas.microsoft.com/office/drawing/2014/main" id="{062938B8-867D-4587-AB2F-6D818934725E}"/>
              </a:ext>
            </a:extLst>
          </p:cNvPr>
          <p:cNvSpPr>
            <a:spLocks noGrp="1"/>
          </p:cNvSpPr>
          <p:nvPr>
            <p:ph type="sldNum" sz="quarter" idx="12"/>
          </p:nvPr>
        </p:nvSpPr>
        <p:spPr>
          <a:xfrm>
            <a:off x="9157233" y="6320352"/>
            <a:ext cx="2743200" cy="365125"/>
          </a:xfrm>
        </p:spPr>
        <p:txBody>
          <a:bodyPr/>
          <a:lstStyle/>
          <a:p>
            <a:fld id="{6D22F896-40B5-4ADD-8801-0D06FADFA095}" type="slidenum">
              <a:rPr lang="en-US" smtClean="0"/>
              <a:t>29</a:t>
            </a:fld>
            <a:endParaRPr lang="en-US" dirty="0"/>
          </a:p>
        </p:txBody>
      </p:sp>
      <p:sp>
        <p:nvSpPr>
          <p:cNvPr id="5" name="Ellipse 4">
            <a:extLst>
              <a:ext uri="{FF2B5EF4-FFF2-40B4-BE49-F238E27FC236}">
                <a16:creationId xmlns:a16="http://schemas.microsoft.com/office/drawing/2014/main" id="{D2E8E7BA-BEC2-4CB8-8254-F9D64F0AA1D7}"/>
              </a:ext>
            </a:extLst>
          </p:cNvPr>
          <p:cNvSpPr/>
          <p:nvPr/>
        </p:nvSpPr>
        <p:spPr>
          <a:xfrm>
            <a:off x="573655" y="3255175"/>
            <a:ext cx="633909" cy="6114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e 21">
            <a:extLst>
              <a:ext uri="{FF2B5EF4-FFF2-40B4-BE49-F238E27FC236}">
                <a16:creationId xmlns:a16="http://schemas.microsoft.com/office/drawing/2014/main" id="{8EBE2BDB-6DFA-4612-88F4-B88C4DBED788}"/>
              </a:ext>
            </a:extLst>
          </p:cNvPr>
          <p:cNvGrpSpPr/>
          <p:nvPr/>
        </p:nvGrpSpPr>
        <p:grpSpPr>
          <a:xfrm>
            <a:off x="573655" y="5379885"/>
            <a:ext cx="5342978" cy="648499"/>
            <a:chOff x="6078395" y="2826466"/>
            <a:chExt cx="5342978" cy="648499"/>
          </a:xfrm>
        </p:grpSpPr>
        <p:sp>
          <p:nvSpPr>
            <p:cNvPr id="12" name="ZoneTexte 11">
              <a:extLst>
                <a:ext uri="{FF2B5EF4-FFF2-40B4-BE49-F238E27FC236}">
                  <a16:creationId xmlns:a16="http://schemas.microsoft.com/office/drawing/2014/main" id="{900920C0-329C-4B99-B0A4-4375DFFB468A}"/>
                </a:ext>
              </a:extLst>
            </p:cNvPr>
            <p:cNvSpPr txBox="1"/>
            <p:nvPr/>
          </p:nvSpPr>
          <p:spPr>
            <a:xfrm>
              <a:off x="6873125" y="2826466"/>
              <a:ext cx="4548248" cy="646331"/>
            </a:xfrm>
            <a:prstGeom prst="rect">
              <a:avLst/>
            </a:prstGeom>
            <a:noFill/>
          </p:spPr>
          <p:txBody>
            <a:bodyPr wrap="square">
              <a:spAutoFit/>
            </a:bodyPr>
            <a:lstStyle/>
            <a:p>
              <a:pPr marL="0" indent="0">
                <a:buNone/>
              </a:pPr>
              <a:r>
                <a:rPr lang="fr-FR" b="1" dirty="0">
                  <a:latin typeface="EDF 2020" panose="020B0503020203020204" pitchFamily="34" charset="0"/>
                  <a:cs typeface="EDF 2020" panose="020B0503020203020204" pitchFamily="34" charset="0"/>
                </a:rPr>
                <a:t>Avoir </a:t>
              </a:r>
              <a:r>
                <a:rPr lang="fr-FR" b="1" u="sng" dirty="0">
                  <a:solidFill>
                    <a:schemeClr val="accent6">
                      <a:lumMod val="60000"/>
                      <a:lumOff val="40000"/>
                    </a:schemeClr>
                  </a:solidFill>
                  <a:latin typeface="EDF 2020" panose="020B0503020203020204" pitchFamily="34" charset="0"/>
                  <a:cs typeface="EDF 2020" panose="020B0503020203020204" pitchFamily="34" charset="0"/>
                </a:rPr>
                <a:t>une gestion de l’eau et des usages de l’eau</a:t>
              </a:r>
              <a:r>
                <a:rPr lang="fr-FR" b="1" dirty="0">
                  <a:latin typeface="EDF 2020" panose="020B0503020203020204" pitchFamily="34" charset="0"/>
                  <a:cs typeface="EDF 2020" panose="020B0503020203020204" pitchFamily="34" charset="0"/>
                </a:rPr>
                <a:t> vertueuses et écologique</a:t>
              </a:r>
            </a:p>
          </p:txBody>
        </p:sp>
        <p:sp>
          <p:nvSpPr>
            <p:cNvPr id="13" name="Ellipse 12">
              <a:extLst>
                <a:ext uri="{FF2B5EF4-FFF2-40B4-BE49-F238E27FC236}">
                  <a16:creationId xmlns:a16="http://schemas.microsoft.com/office/drawing/2014/main" id="{178A9211-640A-4DDE-A6E1-8C39C5FCD89F}"/>
                </a:ext>
              </a:extLst>
            </p:cNvPr>
            <p:cNvSpPr/>
            <p:nvPr/>
          </p:nvSpPr>
          <p:spPr>
            <a:xfrm>
              <a:off x="6078395" y="2863495"/>
              <a:ext cx="633909" cy="611470"/>
            </a:xfrm>
            <a:prstGeom prst="ellipse">
              <a:avLst/>
            </a:prstGeom>
            <a:solidFill>
              <a:schemeClr val="accent6">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60000"/>
                    <a:lumOff val="40000"/>
                  </a:schemeClr>
                </a:solidFill>
              </a:endParaRPr>
            </a:p>
          </p:txBody>
        </p:sp>
      </p:grpSp>
      <p:grpSp>
        <p:nvGrpSpPr>
          <p:cNvPr id="23" name="Groupe 22">
            <a:extLst>
              <a:ext uri="{FF2B5EF4-FFF2-40B4-BE49-F238E27FC236}">
                <a16:creationId xmlns:a16="http://schemas.microsoft.com/office/drawing/2014/main" id="{29CC28DB-2879-4620-A7C3-E4BBBA08CFB3}"/>
              </a:ext>
            </a:extLst>
          </p:cNvPr>
          <p:cNvGrpSpPr/>
          <p:nvPr/>
        </p:nvGrpSpPr>
        <p:grpSpPr>
          <a:xfrm>
            <a:off x="6415298" y="2367740"/>
            <a:ext cx="4619027" cy="664648"/>
            <a:chOff x="6175753" y="2551797"/>
            <a:chExt cx="4619027" cy="664648"/>
          </a:xfrm>
        </p:grpSpPr>
        <p:sp>
          <p:nvSpPr>
            <p:cNvPr id="14" name="ZoneTexte 13">
              <a:extLst>
                <a:ext uri="{FF2B5EF4-FFF2-40B4-BE49-F238E27FC236}">
                  <a16:creationId xmlns:a16="http://schemas.microsoft.com/office/drawing/2014/main" id="{20C46E16-111B-4774-927C-D171B2A43AFB}"/>
                </a:ext>
              </a:extLst>
            </p:cNvPr>
            <p:cNvSpPr txBox="1"/>
            <p:nvPr/>
          </p:nvSpPr>
          <p:spPr>
            <a:xfrm>
              <a:off x="6633858" y="2551797"/>
              <a:ext cx="4160922" cy="646331"/>
            </a:xfrm>
            <a:prstGeom prst="rect">
              <a:avLst/>
            </a:prstGeom>
            <a:noFill/>
          </p:spPr>
          <p:txBody>
            <a:bodyPr wrap="square">
              <a:spAutoFit/>
            </a:bodyPr>
            <a:lstStyle/>
            <a:p>
              <a:pPr marL="0" indent="0" algn="ctr">
                <a:buNone/>
              </a:pPr>
              <a:r>
                <a:rPr lang="fr-FR" b="1" dirty="0">
                  <a:latin typeface="EDF 2020" panose="020B0503020203020204" pitchFamily="34" charset="0"/>
                  <a:cs typeface="EDF 2020" panose="020B0503020203020204" pitchFamily="34" charset="0"/>
                </a:rPr>
                <a:t>Mettre en place une fiscalité luttant </a:t>
              </a:r>
              <a:r>
                <a:rPr lang="fr-FR" b="1" u="sng" dirty="0">
                  <a:solidFill>
                    <a:srgbClr val="00B050"/>
                  </a:solidFill>
                  <a:latin typeface="EDF 2020" panose="020B0503020203020204" pitchFamily="34" charset="0"/>
                  <a:cs typeface="EDF 2020" panose="020B0503020203020204" pitchFamily="34" charset="0"/>
                </a:rPr>
                <a:t>contre le réchauffement climatique</a:t>
              </a:r>
              <a:r>
                <a:rPr lang="fr-FR" b="1" dirty="0">
                  <a:latin typeface="EDF 2020" panose="020B0503020203020204" pitchFamily="34" charset="0"/>
                  <a:cs typeface="EDF 2020" panose="020B0503020203020204" pitchFamily="34" charset="0"/>
                </a:rPr>
                <a:t>, </a:t>
              </a:r>
            </a:p>
          </p:txBody>
        </p:sp>
        <p:sp>
          <p:nvSpPr>
            <p:cNvPr id="15" name="Ellipse 14">
              <a:extLst>
                <a:ext uri="{FF2B5EF4-FFF2-40B4-BE49-F238E27FC236}">
                  <a16:creationId xmlns:a16="http://schemas.microsoft.com/office/drawing/2014/main" id="{1AC983B2-2884-46E7-AA80-98A0CAF3A185}"/>
                </a:ext>
              </a:extLst>
            </p:cNvPr>
            <p:cNvSpPr/>
            <p:nvPr/>
          </p:nvSpPr>
          <p:spPr>
            <a:xfrm>
              <a:off x="6175753" y="2604975"/>
              <a:ext cx="633909" cy="61147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e 23">
            <a:extLst>
              <a:ext uri="{FF2B5EF4-FFF2-40B4-BE49-F238E27FC236}">
                <a16:creationId xmlns:a16="http://schemas.microsoft.com/office/drawing/2014/main" id="{93C632F6-2F60-47E0-82DC-89DA754680AC}"/>
              </a:ext>
            </a:extLst>
          </p:cNvPr>
          <p:cNvGrpSpPr/>
          <p:nvPr/>
        </p:nvGrpSpPr>
        <p:grpSpPr>
          <a:xfrm>
            <a:off x="6415298" y="3415937"/>
            <a:ext cx="5247509" cy="923330"/>
            <a:chOff x="6301543" y="3409059"/>
            <a:chExt cx="5247509" cy="923330"/>
          </a:xfrm>
        </p:grpSpPr>
        <p:sp>
          <p:nvSpPr>
            <p:cNvPr id="16" name="ZoneTexte 15">
              <a:extLst>
                <a:ext uri="{FF2B5EF4-FFF2-40B4-BE49-F238E27FC236}">
                  <a16:creationId xmlns:a16="http://schemas.microsoft.com/office/drawing/2014/main" id="{149673C7-E04B-41E1-8E88-5FE5951582F3}"/>
                </a:ext>
              </a:extLst>
            </p:cNvPr>
            <p:cNvSpPr txBox="1"/>
            <p:nvPr/>
          </p:nvSpPr>
          <p:spPr>
            <a:xfrm>
              <a:off x="7056968" y="3409059"/>
              <a:ext cx="4492084" cy="923330"/>
            </a:xfrm>
            <a:prstGeom prst="rect">
              <a:avLst/>
            </a:prstGeom>
            <a:noFill/>
          </p:spPr>
          <p:txBody>
            <a:bodyPr wrap="square">
              <a:spAutoFit/>
            </a:bodyPr>
            <a:lstStyle/>
            <a:p>
              <a:pPr marL="0" indent="0">
                <a:buNone/>
              </a:pPr>
              <a:r>
                <a:rPr lang="fr-FR" b="1" dirty="0">
                  <a:latin typeface="EDF 2020" panose="020B0503020203020204" pitchFamily="34" charset="0"/>
                  <a:cs typeface="EDF 2020" panose="020B0503020203020204" pitchFamily="34" charset="0"/>
                </a:rPr>
                <a:t>Atteindre l’efficacité et la performance énergétique </a:t>
              </a:r>
              <a:r>
                <a:rPr lang="fr-FR" b="1" u="sng" dirty="0">
                  <a:solidFill>
                    <a:schemeClr val="accent2">
                      <a:lumMod val="60000"/>
                      <a:lumOff val="40000"/>
                    </a:schemeClr>
                  </a:solidFill>
                  <a:latin typeface="EDF 2020" panose="020B0503020203020204" pitchFamily="34" charset="0"/>
                  <a:cs typeface="EDF 2020" panose="020B0503020203020204" pitchFamily="34" charset="0"/>
                </a:rPr>
                <a:t>sans dégrader la sécurité, la sureté ni le patrimoine</a:t>
              </a:r>
            </a:p>
          </p:txBody>
        </p:sp>
        <p:sp>
          <p:nvSpPr>
            <p:cNvPr id="17" name="Ellipse 16">
              <a:extLst>
                <a:ext uri="{FF2B5EF4-FFF2-40B4-BE49-F238E27FC236}">
                  <a16:creationId xmlns:a16="http://schemas.microsoft.com/office/drawing/2014/main" id="{CDE773AF-D44F-4DA2-A10D-76000D3BA68F}"/>
                </a:ext>
              </a:extLst>
            </p:cNvPr>
            <p:cNvSpPr/>
            <p:nvPr/>
          </p:nvSpPr>
          <p:spPr>
            <a:xfrm>
              <a:off x="6301543" y="3473795"/>
              <a:ext cx="633909" cy="61147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Espace réservé du contenu 2">
            <a:extLst>
              <a:ext uri="{FF2B5EF4-FFF2-40B4-BE49-F238E27FC236}">
                <a16:creationId xmlns:a16="http://schemas.microsoft.com/office/drawing/2014/main" id="{348849EB-4F8A-42E7-B991-1FEE0C7D0144}"/>
              </a:ext>
            </a:extLst>
          </p:cNvPr>
          <p:cNvSpPr txBox="1">
            <a:spLocks/>
          </p:cNvSpPr>
          <p:nvPr/>
        </p:nvSpPr>
        <p:spPr>
          <a:xfrm>
            <a:off x="993074" y="1195507"/>
            <a:ext cx="9767161" cy="869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fr-FR" sz="2000" b="1" dirty="0">
                <a:latin typeface="EDF 2020" panose="020B0503020203020204" pitchFamily="34" charset="0"/>
                <a:cs typeface="EDF 2020" panose="020B0503020203020204" pitchFamily="34" charset="0"/>
              </a:rPr>
              <a:t>Lutter </a:t>
            </a:r>
            <a:r>
              <a:rPr lang="fr-FR" sz="2000" b="1" u="sng" dirty="0">
                <a:solidFill>
                  <a:schemeClr val="accent1">
                    <a:lumMod val="75000"/>
                  </a:schemeClr>
                </a:solidFill>
                <a:latin typeface="EDF 2020" panose="020B0503020203020204" pitchFamily="34" charset="0"/>
                <a:cs typeface="EDF 2020" panose="020B0503020203020204" pitchFamily="34" charset="0"/>
              </a:rPr>
              <a:t>contre la précarité énergétique</a:t>
            </a:r>
            <a:r>
              <a:rPr lang="fr-FR" sz="2000" dirty="0">
                <a:solidFill>
                  <a:schemeClr val="accent1">
                    <a:lumMod val="75000"/>
                  </a:schemeClr>
                </a:solidFill>
                <a:latin typeface="EDF 2020" panose="020B0503020203020204" pitchFamily="34" charset="0"/>
                <a:cs typeface="EDF 2020" panose="020B0503020203020204" pitchFamily="34" charset="0"/>
              </a:rPr>
              <a:t>               </a:t>
            </a:r>
            <a:r>
              <a:rPr lang="fr-FR" sz="2000" b="1" dirty="0">
                <a:latin typeface="EDF 2020" panose="020B0503020203020204" pitchFamily="34" charset="0"/>
              </a:rPr>
              <a:t>lutter </a:t>
            </a:r>
            <a:r>
              <a:rPr lang="fr-FR" sz="2000" b="1" u="sng" dirty="0">
                <a:solidFill>
                  <a:srgbClr val="00B050"/>
                </a:solidFill>
                <a:latin typeface="EDF 2020" panose="020B0503020203020204" pitchFamily="34" charset="0"/>
                <a:cs typeface="EDF 2020" panose="020B0503020203020204" pitchFamily="34" charset="0"/>
              </a:rPr>
              <a:t>contre le réchauffement climatique</a:t>
            </a:r>
          </a:p>
          <a:p>
            <a:pPr marL="0" indent="0" algn="ctr">
              <a:buFont typeface="Arial" panose="020B0604020202020204" pitchFamily="34" charset="0"/>
              <a:buNone/>
            </a:pPr>
            <a:endParaRPr lang="fr-FR" sz="100" b="1" dirty="0">
              <a:latin typeface="EDF 2020" panose="020B0503020203020204" pitchFamily="34" charset="0"/>
              <a:cs typeface="EDF 2020" panose="020B0503020203020204" pitchFamily="34" charset="0"/>
            </a:endParaRPr>
          </a:p>
          <a:p>
            <a:pPr marL="0" indent="0" algn="ctr">
              <a:buFont typeface="Arial" panose="020B0604020202020204" pitchFamily="34" charset="0"/>
              <a:buNone/>
            </a:pPr>
            <a:r>
              <a:rPr lang="fr-FR" sz="2000" b="1" dirty="0">
                <a:latin typeface="EDF 2020" panose="020B0503020203020204" pitchFamily="34" charset="0"/>
                <a:cs typeface="EDF 2020" panose="020B0503020203020204" pitchFamily="34" charset="0"/>
              </a:rPr>
              <a:t>Maintenir </a:t>
            </a:r>
            <a:r>
              <a:rPr lang="fr-FR" sz="2000" b="1" u="sng" dirty="0">
                <a:solidFill>
                  <a:schemeClr val="accent6">
                    <a:lumMod val="75000"/>
                  </a:schemeClr>
                </a:solidFill>
                <a:latin typeface="EDF 2020" panose="020B0503020203020204" pitchFamily="34" charset="0"/>
                <a:cs typeface="EDF 2020" panose="020B0503020203020204" pitchFamily="34" charset="0"/>
              </a:rPr>
              <a:t>la souveraineté Energétique de la France</a:t>
            </a:r>
          </a:p>
          <a:p>
            <a:pPr marL="0" indent="0" algn="ctr">
              <a:buFont typeface="Arial" panose="020B0604020202020204" pitchFamily="34" charset="0"/>
              <a:buNone/>
            </a:pPr>
            <a:endParaRPr lang="fr-FR" sz="2000" b="1" u="sng" dirty="0">
              <a:solidFill>
                <a:schemeClr val="accent1">
                  <a:lumMod val="75000"/>
                </a:schemeClr>
              </a:solidFill>
              <a:latin typeface="EDF 2020" panose="020B0503020203020204" pitchFamily="34" charset="0"/>
              <a:cs typeface="EDF 2020" panose="020B0503020203020204" pitchFamily="34" charset="0"/>
            </a:endParaRPr>
          </a:p>
        </p:txBody>
      </p:sp>
      <p:grpSp>
        <p:nvGrpSpPr>
          <p:cNvPr id="7" name="Groupe 6">
            <a:extLst>
              <a:ext uri="{FF2B5EF4-FFF2-40B4-BE49-F238E27FC236}">
                <a16:creationId xmlns:a16="http://schemas.microsoft.com/office/drawing/2014/main" id="{52F93506-3026-492D-BCE5-7F69260E8685}"/>
              </a:ext>
            </a:extLst>
          </p:cNvPr>
          <p:cNvGrpSpPr/>
          <p:nvPr/>
        </p:nvGrpSpPr>
        <p:grpSpPr>
          <a:xfrm>
            <a:off x="6415298" y="4659814"/>
            <a:ext cx="5364336" cy="707781"/>
            <a:chOff x="606775" y="3255235"/>
            <a:chExt cx="5083686" cy="707781"/>
          </a:xfrm>
        </p:grpSpPr>
        <p:sp>
          <p:nvSpPr>
            <p:cNvPr id="20" name="Espace réservé du contenu 2">
              <a:extLst>
                <a:ext uri="{FF2B5EF4-FFF2-40B4-BE49-F238E27FC236}">
                  <a16:creationId xmlns:a16="http://schemas.microsoft.com/office/drawing/2014/main" id="{C75272D3-344B-4290-BECA-36AD03D85B17}"/>
                </a:ext>
              </a:extLst>
            </p:cNvPr>
            <p:cNvSpPr txBox="1">
              <a:spLocks/>
            </p:cNvSpPr>
            <p:nvPr/>
          </p:nvSpPr>
          <p:spPr>
            <a:xfrm>
              <a:off x="1322678" y="3255235"/>
              <a:ext cx="4367783" cy="6218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fr-FR" sz="1800" b="1" dirty="0">
                  <a:latin typeface="EDF 2020" panose="020B0503020203020204" pitchFamily="34" charset="0"/>
                  <a:cs typeface="EDF 2020" panose="020B0503020203020204" pitchFamily="34" charset="0"/>
                </a:rPr>
                <a:t>Garantir le maintient des </a:t>
              </a:r>
              <a:r>
                <a:rPr lang="fr-FR" sz="1800" b="1" u="sng" dirty="0">
                  <a:solidFill>
                    <a:srgbClr val="FF9933"/>
                  </a:solidFill>
                  <a:latin typeface="EDF 2020" panose="020B0503020203020204" pitchFamily="34" charset="0"/>
                  <a:cs typeface="EDF 2020" panose="020B0503020203020204" pitchFamily="34" charset="0"/>
                </a:rPr>
                <a:t>métiers à fortes valeurs ajoutés</a:t>
              </a:r>
              <a:r>
                <a:rPr lang="fr-FR" sz="1800" b="1" dirty="0">
                  <a:latin typeface="EDF 2020" panose="020B0503020203020204" pitchFamily="34" charset="0"/>
                  <a:cs typeface="EDF 2020" panose="020B0503020203020204" pitchFamily="34" charset="0"/>
                </a:rPr>
                <a:t> sur nos territoires en </a:t>
              </a:r>
              <a:r>
                <a:rPr lang="fr-FR" sz="1800" b="1" u="sng" dirty="0">
                  <a:solidFill>
                    <a:srgbClr val="FF9933"/>
                  </a:solidFill>
                  <a:latin typeface="EDF 2020" panose="020B0503020203020204" pitchFamily="34" charset="0"/>
                  <a:cs typeface="EDF 2020" panose="020B0503020203020204" pitchFamily="34" charset="0"/>
                </a:rPr>
                <a:t>réinternalisant les savoirs faire et compétences</a:t>
              </a:r>
            </a:p>
          </p:txBody>
        </p:sp>
        <p:sp>
          <p:nvSpPr>
            <p:cNvPr id="21" name="Ellipse 20">
              <a:extLst>
                <a:ext uri="{FF2B5EF4-FFF2-40B4-BE49-F238E27FC236}">
                  <a16:creationId xmlns:a16="http://schemas.microsoft.com/office/drawing/2014/main" id="{D67009B9-DE3A-400F-938E-091F09162E60}"/>
                </a:ext>
              </a:extLst>
            </p:cNvPr>
            <p:cNvSpPr/>
            <p:nvPr/>
          </p:nvSpPr>
          <p:spPr>
            <a:xfrm>
              <a:off x="606775" y="3351546"/>
              <a:ext cx="633909" cy="61147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grpSp>
      <p:grpSp>
        <p:nvGrpSpPr>
          <p:cNvPr id="25" name="Groupe 24">
            <a:extLst>
              <a:ext uri="{FF2B5EF4-FFF2-40B4-BE49-F238E27FC236}">
                <a16:creationId xmlns:a16="http://schemas.microsoft.com/office/drawing/2014/main" id="{D330F9FF-F0A4-45E1-B42E-57AC8930464D}"/>
              </a:ext>
            </a:extLst>
          </p:cNvPr>
          <p:cNvGrpSpPr/>
          <p:nvPr/>
        </p:nvGrpSpPr>
        <p:grpSpPr>
          <a:xfrm>
            <a:off x="542329" y="4203114"/>
            <a:ext cx="5406405" cy="726970"/>
            <a:chOff x="386979" y="3087337"/>
            <a:chExt cx="5108668" cy="726970"/>
          </a:xfrm>
        </p:grpSpPr>
        <p:sp>
          <p:nvSpPr>
            <p:cNvPr id="26" name="Espace réservé du contenu 2">
              <a:extLst>
                <a:ext uri="{FF2B5EF4-FFF2-40B4-BE49-F238E27FC236}">
                  <a16:creationId xmlns:a16="http://schemas.microsoft.com/office/drawing/2014/main" id="{C5BD773B-D942-4D00-8563-B08BE96124B0}"/>
                </a:ext>
              </a:extLst>
            </p:cNvPr>
            <p:cNvSpPr txBox="1">
              <a:spLocks/>
            </p:cNvSpPr>
            <p:nvPr/>
          </p:nvSpPr>
          <p:spPr>
            <a:xfrm>
              <a:off x="1137211" y="3087337"/>
              <a:ext cx="4358436" cy="6218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fr-FR" sz="1800" b="1" dirty="0">
                  <a:latin typeface="EDF 2020" panose="020B0503020203020204" pitchFamily="34" charset="0"/>
                  <a:cs typeface="EDF 2020" panose="020B0503020203020204" pitchFamily="34" charset="0"/>
                </a:rPr>
                <a:t>Intégrer de façon </a:t>
              </a:r>
              <a:r>
                <a:rPr lang="fr-FR" sz="1800" b="1" u="sng" dirty="0">
                  <a:solidFill>
                    <a:schemeClr val="accent4">
                      <a:lumMod val="75000"/>
                    </a:schemeClr>
                  </a:solidFill>
                  <a:latin typeface="EDF 2020" panose="020B0503020203020204" pitchFamily="34" charset="0"/>
                  <a:cs typeface="EDF 2020" panose="020B0503020203020204" pitchFamily="34" charset="0"/>
                </a:rPr>
                <a:t>optimisé et complémentaire </a:t>
              </a:r>
              <a:r>
                <a:rPr lang="fr-FR" sz="1800" b="1" dirty="0">
                  <a:latin typeface="EDF 2020" panose="020B0503020203020204" pitchFamily="34" charset="0"/>
                  <a:cs typeface="EDF 2020" panose="020B0503020203020204" pitchFamily="34" charset="0"/>
                </a:rPr>
                <a:t>tous les moyens de productions pour atteindre la </a:t>
              </a:r>
              <a:r>
                <a:rPr lang="fr-FR" sz="1800" b="1" u="sng" dirty="0">
                  <a:solidFill>
                    <a:schemeClr val="accent4">
                      <a:lumMod val="75000"/>
                    </a:schemeClr>
                  </a:solidFill>
                  <a:latin typeface="EDF 2020" panose="020B0503020203020204" pitchFamily="34" charset="0"/>
                  <a:cs typeface="EDF 2020" panose="020B0503020203020204" pitchFamily="34" charset="0"/>
                </a:rPr>
                <a:t>sobriété énergétique</a:t>
              </a:r>
            </a:p>
          </p:txBody>
        </p:sp>
        <p:sp>
          <p:nvSpPr>
            <p:cNvPr id="27" name="Ellipse 26">
              <a:extLst>
                <a:ext uri="{FF2B5EF4-FFF2-40B4-BE49-F238E27FC236}">
                  <a16:creationId xmlns:a16="http://schemas.microsoft.com/office/drawing/2014/main" id="{0EEF352E-2645-4736-A451-1C002A3383CC}"/>
                </a:ext>
              </a:extLst>
            </p:cNvPr>
            <p:cNvSpPr/>
            <p:nvPr/>
          </p:nvSpPr>
          <p:spPr>
            <a:xfrm>
              <a:off x="386979" y="3202837"/>
              <a:ext cx="633909" cy="61147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grpSp>
      <p:grpSp>
        <p:nvGrpSpPr>
          <p:cNvPr id="28" name="Groupe 27">
            <a:extLst>
              <a:ext uri="{FF2B5EF4-FFF2-40B4-BE49-F238E27FC236}">
                <a16:creationId xmlns:a16="http://schemas.microsoft.com/office/drawing/2014/main" id="{D9F09C59-A7AE-4A9F-BC87-EA62D22F7623}"/>
              </a:ext>
            </a:extLst>
          </p:cNvPr>
          <p:cNvGrpSpPr/>
          <p:nvPr/>
        </p:nvGrpSpPr>
        <p:grpSpPr>
          <a:xfrm>
            <a:off x="581461" y="2267439"/>
            <a:ext cx="5055300" cy="629689"/>
            <a:chOff x="573139" y="3354784"/>
            <a:chExt cx="5062864" cy="629689"/>
          </a:xfrm>
        </p:grpSpPr>
        <p:sp>
          <p:nvSpPr>
            <p:cNvPr id="29" name="Espace réservé du contenu 2">
              <a:extLst>
                <a:ext uri="{FF2B5EF4-FFF2-40B4-BE49-F238E27FC236}">
                  <a16:creationId xmlns:a16="http://schemas.microsoft.com/office/drawing/2014/main" id="{47C1FB03-231F-42FA-983E-C974CEE5EF35}"/>
                </a:ext>
              </a:extLst>
            </p:cNvPr>
            <p:cNvSpPr txBox="1">
              <a:spLocks/>
            </p:cNvSpPr>
            <p:nvPr/>
          </p:nvSpPr>
          <p:spPr>
            <a:xfrm>
              <a:off x="1329093" y="3362668"/>
              <a:ext cx="4306910" cy="6218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fr-FR" sz="1800" b="1" dirty="0">
                  <a:latin typeface="EDF 2020" panose="020B0503020203020204" pitchFamily="34" charset="0"/>
                  <a:cs typeface="EDF 2020" panose="020B0503020203020204" pitchFamily="34" charset="0"/>
                </a:rPr>
                <a:t>Sortir l’énergie du marché et de la </a:t>
              </a:r>
              <a:r>
                <a:rPr lang="fr-FR" sz="1800" b="1" u="sng" dirty="0">
                  <a:solidFill>
                    <a:schemeClr val="accent5">
                      <a:lumMod val="50000"/>
                    </a:schemeClr>
                  </a:solidFill>
                  <a:latin typeface="EDF 2020" panose="020B0503020203020204" pitchFamily="34" charset="0"/>
                  <a:cs typeface="EDF 2020" panose="020B0503020203020204" pitchFamily="34" charset="0"/>
                </a:rPr>
                <a:t>concurrence qui a fait exploser les prix</a:t>
              </a:r>
            </a:p>
          </p:txBody>
        </p:sp>
        <p:sp>
          <p:nvSpPr>
            <p:cNvPr id="30" name="Ellipse 29">
              <a:extLst>
                <a:ext uri="{FF2B5EF4-FFF2-40B4-BE49-F238E27FC236}">
                  <a16:creationId xmlns:a16="http://schemas.microsoft.com/office/drawing/2014/main" id="{6A118475-25C1-4EEB-8A0F-0E87E7D4443D}"/>
                </a:ext>
              </a:extLst>
            </p:cNvPr>
            <p:cNvSpPr/>
            <p:nvPr/>
          </p:nvSpPr>
          <p:spPr>
            <a:xfrm>
              <a:off x="573139" y="3354784"/>
              <a:ext cx="633909" cy="61147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grpSp>
      <p:sp>
        <p:nvSpPr>
          <p:cNvPr id="32" name="Rectangle 31">
            <a:extLst>
              <a:ext uri="{FF2B5EF4-FFF2-40B4-BE49-F238E27FC236}">
                <a16:creationId xmlns:a16="http://schemas.microsoft.com/office/drawing/2014/main" id="{4C6EB926-3616-49A2-8EDC-48FB1A456AAA}"/>
              </a:ext>
            </a:extLst>
          </p:cNvPr>
          <p:cNvSpPr/>
          <p:nvPr/>
        </p:nvSpPr>
        <p:spPr>
          <a:xfrm>
            <a:off x="5916633" y="1167872"/>
            <a:ext cx="4811501" cy="395973"/>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3" name="Rectangle 32">
            <a:extLst>
              <a:ext uri="{FF2B5EF4-FFF2-40B4-BE49-F238E27FC236}">
                <a16:creationId xmlns:a16="http://schemas.microsoft.com/office/drawing/2014/main" id="{57C70845-08CF-4E9D-9D66-93D5D7898736}"/>
              </a:ext>
            </a:extLst>
          </p:cNvPr>
          <p:cNvSpPr/>
          <p:nvPr/>
        </p:nvSpPr>
        <p:spPr>
          <a:xfrm>
            <a:off x="2997994" y="1729741"/>
            <a:ext cx="5757319" cy="395973"/>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226742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1303506" y="2863720"/>
            <a:ext cx="9448800" cy="1825096"/>
          </a:xfrm>
        </p:spPr>
        <p:txBody>
          <a:bodyPr>
            <a:normAutofit fontScale="90000"/>
          </a:bodyPr>
          <a:lstStyle/>
          <a:p>
            <a:pPr algn="ctr"/>
            <a:r>
              <a:rPr lang="fr-FR" sz="5300" b="1" u="sng" dirty="0"/>
              <a:t>Thème 1</a:t>
            </a:r>
            <a:br>
              <a:rPr lang="fr-FR" b="1" dirty="0"/>
            </a:br>
            <a:br>
              <a:rPr lang="fr-FR" b="1" dirty="0"/>
            </a:br>
            <a:r>
              <a:rPr lang="fr-FR" b="1" dirty="0"/>
              <a:t>L’énergie, </a:t>
            </a:r>
            <a:br>
              <a:rPr lang="fr-FR" b="1" dirty="0"/>
            </a:br>
            <a:r>
              <a:rPr lang="fr-FR" b="1" dirty="0"/>
              <a:t>on parle de quoi?</a:t>
            </a:r>
            <a:br>
              <a:rPr lang="fr-FR" dirty="0"/>
            </a:br>
            <a:endParaRPr lang="fr-FR" dirty="0"/>
          </a:p>
        </p:txBody>
      </p:sp>
    </p:spTree>
    <p:extLst>
      <p:ext uri="{BB962C8B-B14F-4D97-AF65-F5344CB8AC3E}">
        <p14:creationId xmlns:p14="http://schemas.microsoft.com/office/powerpoint/2010/main" val="791201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0" y="2270333"/>
            <a:ext cx="12192000" cy="1825096"/>
          </a:xfrm>
        </p:spPr>
        <p:txBody>
          <a:bodyPr>
            <a:normAutofit fontScale="90000"/>
          </a:bodyPr>
          <a:lstStyle/>
          <a:p>
            <a:pPr algn="ctr"/>
            <a:r>
              <a:rPr lang="fr-FR" b="1" dirty="0"/>
              <a:t>Merci de votre attention</a:t>
            </a:r>
            <a:br>
              <a:rPr lang="fr-FR" b="1" dirty="0"/>
            </a:br>
            <a:br>
              <a:rPr lang="fr-FR" b="1" dirty="0"/>
            </a:br>
            <a:r>
              <a:rPr lang="fr-FR" b="1" dirty="0"/>
              <a:t>Place aux DEBATS</a:t>
            </a:r>
            <a:endParaRPr lang="fr-FR" dirty="0"/>
          </a:p>
        </p:txBody>
      </p:sp>
    </p:spTree>
    <p:extLst>
      <p:ext uri="{BB962C8B-B14F-4D97-AF65-F5344CB8AC3E}">
        <p14:creationId xmlns:p14="http://schemas.microsoft.com/office/powerpoint/2010/main" val="1866358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334871" y="0"/>
            <a:ext cx="8739054" cy="1293028"/>
          </a:xfrm>
        </p:spPr>
        <p:txBody>
          <a:bodyPr>
            <a:normAutofit/>
          </a:bodyPr>
          <a:lstStyle/>
          <a:p>
            <a:r>
              <a:rPr lang="fr-FR" sz="3600" b="1" dirty="0">
                <a:latin typeface="Frutiger Roman" panose="020B0600030504020204" pitchFamily="34" charset="0"/>
              </a:rPr>
              <a:t>L'Energie en France en 2019</a:t>
            </a:r>
            <a:endParaRPr lang="fr-FR" dirty="0">
              <a:latin typeface="Frutiger Roman" panose="020B0600030504020204" pitchFamily="34" charset="0"/>
            </a:endParaRPr>
          </a:p>
        </p:txBody>
      </p:sp>
      <p:sp>
        <p:nvSpPr>
          <p:cNvPr id="12" name="Rectangle 11"/>
          <p:cNvSpPr/>
          <p:nvPr/>
        </p:nvSpPr>
        <p:spPr>
          <a:xfrm>
            <a:off x="533961" y="1393728"/>
            <a:ext cx="11124078" cy="754053"/>
          </a:xfrm>
          <a:prstGeom prst="rect">
            <a:avLst/>
          </a:prstGeom>
          <a:solidFill>
            <a:schemeClr val="bg1"/>
          </a:solidFill>
        </p:spPr>
        <p:txBody>
          <a:bodyPr wrap="square">
            <a:spAutoFit/>
          </a:bodyPr>
          <a:lstStyle/>
          <a:p>
            <a:pPr marL="285750" indent="-285750">
              <a:spcBef>
                <a:spcPts val="600"/>
              </a:spcBef>
              <a:buFont typeface="Wingdings" panose="05000000000000000000" pitchFamily="2" charset="2"/>
              <a:buChar char="à"/>
            </a:pPr>
            <a:r>
              <a:rPr lang="fr-FR" dirty="0">
                <a:latin typeface="EDF 2020" panose="020B0503020203020204" pitchFamily="34" charset="0"/>
              </a:rPr>
              <a:t>la Consommation </a:t>
            </a:r>
            <a:r>
              <a:rPr lang="fr-FR" u="sng" dirty="0">
                <a:latin typeface="EDF 2020" panose="020B0503020203020204" pitchFamily="34" charset="0"/>
              </a:rPr>
              <a:t>finale et </a:t>
            </a:r>
            <a:r>
              <a:rPr lang="fr-FR" u="sng" dirty="0">
                <a:latin typeface="EDF 2020" panose="020B0503020203020204" pitchFamily="34" charset="0"/>
                <a:cs typeface="EDF 2020" panose="020B0503020203020204" pitchFamily="34" charset="0"/>
              </a:rPr>
              <a:t>totale </a:t>
            </a:r>
            <a:r>
              <a:rPr lang="fr-FR" dirty="0">
                <a:latin typeface="EDF 2020" panose="020B0503020203020204" pitchFamily="34" charset="0"/>
                <a:cs typeface="EDF 2020" panose="020B0503020203020204" pitchFamily="34" charset="0"/>
              </a:rPr>
              <a:t>d’énergie est de </a:t>
            </a:r>
            <a:r>
              <a:rPr lang="fr-FR" sz="2000" b="1" i="1" dirty="0">
                <a:effectLst>
                  <a:outerShdw blurRad="38100" dist="38100" dir="2700000" algn="tl">
                    <a:srgbClr val="000000">
                      <a:alpha val="43137"/>
                    </a:srgbClr>
                  </a:outerShdw>
                </a:effectLst>
                <a:latin typeface="EDF 2020" panose="020B0503020203020204" pitchFamily="34" charset="0"/>
                <a:cs typeface="EDF 2020" panose="020B0503020203020204" pitchFamily="34" charset="0"/>
                <a:sym typeface="Wingdings" panose="05000000000000000000" pitchFamily="2" charset="2"/>
              </a:rPr>
              <a:t>1 770 TWh </a:t>
            </a:r>
          </a:p>
          <a:p>
            <a:pPr marL="285750" lvl="1" indent="-285750">
              <a:spcBef>
                <a:spcPts val="600"/>
              </a:spcBef>
              <a:buFont typeface="Wingdings" panose="05000000000000000000" pitchFamily="2" charset="2"/>
              <a:buChar char="à"/>
            </a:pPr>
            <a:r>
              <a:rPr lang="fr-FR" dirty="0">
                <a:latin typeface="EDF 2020" panose="020B0503020203020204" pitchFamily="34" charset="0"/>
                <a:sym typeface="Wingdings" panose="05000000000000000000" pitchFamily="2" charset="2"/>
              </a:rPr>
              <a:t>La consommation </a:t>
            </a:r>
            <a:r>
              <a:rPr lang="fr-FR" u="sng" dirty="0">
                <a:latin typeface="EDF 2020" panose="020B0503020203020204" pitchFamily="34" charset="0"/>
                <a:sym typeface="Wingdings" panose="05000000000000000000" pitchFamily="2" charset="2"/>
              </a:rPr>
              <a:t>d'énergie primaire </a:t>
            </a:r>
            <a:r>
              <a:rPr lang="fr-FR" dirty="0">
                <a:latin typeface="EDF 2020" panose="020B0503020203020204" pitchFamily="34" charset="0"/>
                <a:sym typeface="Wingdings" panose="05000000000000000000" pitchFamily="2" charset="2"/>
              </a:rPr>
              <a:t>est de </a:t>
            </a:r>
            <a:r>
              <a:rPr lang="fr-FR" b="1" i="1" dirty="0">
                <a:effectLst>
                  <a:outerShdw blurRad="38100" dist="38100" dir="2700000" algn="tl">
                    <a:srgbClr val="000000">
                      <a:alpha val="43137"/>
                    </a:srgbClr>
                  </a:outerShdw>
                </a:effectLst>
                <a:latin typeface="EDF 2020" panose="020B0503020203020204" pitchFamily="34" charset="0"/>
                <a:sym typeface="Wingdings" panose="05000000000000000000" pitchFamily="2" charset="2"/>
              </a:rPr>
              <a:t>3 002 TWh </a:t>
            </a:r>
            <a:r>
              <a:rPr lang="fr-FR" dirty="0">
                <a:latin typeface="EDF 2020" panose="020B0503020203020204" pitchFamily="34" charset="0"/>
                <a:sym typeface="Wingdings" panose="05000000000000000000" pitchFamily="2" charset="2"/>
              </a:rPr>
              <a:t>(</a:t>
            </a:r>
            <a:r>
              <a:rPr lang="fr-FR" b="1" dirty="0">
                <a:effectLst>
                  <a:outerShdw blurRad="38100" dist="38100" dir="2700000" algn="tl">
                    <a:srgbClr val="000000">
                      <a:alpha val="43137"/>
                    </a:srgbClr>
                  </a:outerShdw>
                </a:effectLst>
                <a:latin typeface="EDF 2020" panose="020B0503020203020204" pitchFamily="34" charset="0"/>
                <a:sym typeface="Wingdings" panose="05000000000000000000" pitchFamily="2" charset="2"/>
              </a:rPr>
              <a:t>Charbon</a:t>
            </a:r>
            <a:r>
              <a:rPr lang="fr-FR" dirty="0">
                <a:latin typeface="EDF 2020" panose="020B0503020203020204" pitchFamily="34" charset="0"/>
                <a:sym typeface="Wingdings" panose="05000000000000000000" pitchFamily="2" charset="2"/>
              </a:rPr>
              <a:t>, </a:t>
            </a:r>
            <a:r>
              <a:rPr lang="fr-FR" b="1" dirty="0">
                <a:effectLst>
                  <a:outerShdw blurRad="38100" dist="38100" dir="2700000" algn="tl">
                    <a:srgbClr val="000000">
                      <a:alpha val="43137"/>
                    </a:srgbClr>
                  </a:outerShdw>
                </a:effectLst>
                <a:latin typeface="EDF 2020" panose="020B0503020203020204" pitchFamily="34" charset="0"/>
                <a:sym typeface="Wingdings" panose="05000000000000000000" pitchFamily="2" charset="2"/>
              </a:rPr>
              <a:t>pétrole</a:t>
            </a:r>
            <a:r>
              <a:rPr lang="fr-FR" dirty="0">
                <a:latin typeface="EDF 2020" panose="020B0503020203020204" pitchFamily="34" charset="0"/>
                <a:sym typeface="Wingdings" panose="05000000000000000000" pitchFamily="2" charset="2"/>
              </a:rPr>
              <a:t>, </a:t>
            </a:r>
            <a:r>
              <a:rPr lang="fr-FR" b="1" dirty="0">
                <a:effectLst>
                  <a:outerShdw blurRad="38100" dist="38100" dir="2700000" algn="tl">
                    <a:srgbClr val="000000">
                      <a:alpha val="43137"/>
                    </a:srgbClr>
                  </a:outerShdw>
                </a:effectLst>
                <a:latin typeface="EDF 2020" panose="020B0503020203020204" pitchFamily="34" charset="0"/>
                <a:sym typeface="Wingdings" panose="05000000000000000000" pitchFamily="2" charset="2"/>
              </a:rPr>
              <a:t>uranium, eau, ENR …</a:t>
            </a:r>
            <a:r>
              <a:rPr lang="fr-FR" dirty="0">
                <a:latin typeface="EDF 2020" panose="020B0503020203020204" pitchFamily="34" charset="0"/>
                <a:sym typeface="Wingdings" panose="05000000000000000000" pitchFamily="2" charset="2"/>
              </a:rPr>
              <a:t>) </a:t>
            </a:r>
            <a:endParaRPr lang="fr-FR" sz="2000" b="1" i="1" dirty="0">
              <a:effectLst>
                <a:outerShdw blurRad="38100" dist="38100" dir="2700000" algn="tl">
                  <a:srgbClr val="000000">
                    <a:alpha val="43137"/>
                  </a:srgbClr>
                </a:outerShdw>
              </a:effectLst>
              <a:latin typeface="EDF 2020" panose="020B0503020203020204" pitchFamily="34" charset="0"/>
              <a:sym typeface="Wingdings" panose="05000000000000000000" pitchFamily="2" charset="2"/>
            </a:endParaRPr>
          </a:p>
        </p:txBody>
      </p:sp>
      <p:sp>
        <p:nvSpPr>
          <p:cNvPr id="3" name="Espace réservé du numéro de diapositive 2">
            <a:extLst>
              <a:ext uri="{FF2B5EF4-FFF2-40B4-BE49-F238E27FC236}">
                <a16:creationId xmlns:a16="http://schemas.microsoft.com/office/drawing/2014/main" id="{86E5F740-1199-4551-BFD2-8E584E9D4597}"/>
              </a:ext>
            </a:extLst>
          </p:cNvPr>
          <p:cNvSpPr>
            <a:spLocks noGrp="1"/>
          </p:cNvSpPr>
          <p:nvPr>
            <p:ph type="sldNum" sz="quarter" idx="12"/>
          </p:nvPr>
        </p:nvSpPr>
        <p:spPr>
          <a:xfrm>
            <a:off x="9211913" y="6359220"/>
            <a:ext cx="2743200" cy="365125"/>
          </a:xfrm>
        </p:spPr>
        <p:txBody>
          <a:bodyPr/>
          <a:lstStyle/>
          <a:p>
            <a:fld id="{6D22F896-40B5-4ADD-8801-0D06FADFA095}" type="slidenum">
              <a:rPr lang="en-US" smtClean="0"/>
              <a:t>4</a:t>
            </a:fld>
            <a:endParaRPr lang="en-US" dirty="0"/>
          </a:p>
        </p:txBody>
      </p:sp>
      <p:sp>
        <p:nvSpPr>
          <p:cNvPr id="10" name="ZoneTexte 9">
            <a:extLst>
              <a:ext uri="{FF2B5EF4-FFF2-40B4-BE49-F238E27FC236}">
                <a16:creationId xmlns:a16="http://schemas.microsoft.com/office/drawing/2014/main" id="{E95F4444-E5E8-49DF-A783-531F0E62C936}"/>
              </a:ext>
            </a:extLst>
          </p:cNvPr>
          <p:cNvSpPr txBox="1"/>
          <p:nvPr/>
        </p:nvSpPr>
        <p:spPr>
          <a:xfrm>
            <a:off x="183099" y="6493846"/>
            <a:ext cx="6182658" cy="276999"/>
          </a:xfrm>
          <a:prstGeom prst="rect">
            <a:avLst/>
          </a:prstGeom>
          <a:noFill/>
        </p:spPr>
        <p:txBody>
          <a:bodyPr wrap="square">
            <a:spAutoFit/>
          </a:bodyPr>
          <a:lstStyle/>
          <a:p>
            <a:pPr>
              <a:spcBef>
                <a:spcPts val="600"/>
              </a:spcBef>
            </a:pPr>
            <a:r>
              <a:rPr lang="fr-FR" sz="1200" b="1" dirty="0">
                <a:effectLst>
                  <a:outerShdw blurRad="38100" dist="38100" dir="2700000" algn="tl">
                    <a:srgbClr val="000000">
                      <a:alpha val="43137"/>
                    </a:srgbClr>
                  </a:outerShdw>
                </a:effectLst>
                <a:latin typeface="EDF"/>
              </a:rPr>
              <a:t>Sources : </a:t>
            </a:r>
            <a:r>
              <a:rPr lang="fr-FR" sz="1200" dirty="0" err="1">
                <a:latin typeface="EDF"/>
              </a:rPr>
              <a:t>Datalab</a:t>
            </a:r>
            <a:r>
              <a:rPr lang="fr-FR" sz="1200" dirty="0">
                <a:latin typeface="EDF"/>
              </a:rPr>
              <a:t> – chiffres clés de l’énergie – Septembre 2020</a:t>
            </a:r>
          </a:p>
        </p:txBody>
      </p:sp>
      <p:grpSp>
        <p:nvGrpSpPr>
          <p:cNvPr id="33" name="Groupe 32">
            <a:extLst>
              <a:ext uri="{FF2B5EF4-FFF2-40B4-BE49-F238E27FC236}">
                <a16:creationId xmlns:a16="http://schemas.microsoft.com/office/drawing/2014/main" id="{254BB5AD-94BC-4830-8115-F39B3192CCAF}"/>
              </a:ext>
            </a:extLst>
          </p:cNvPr>
          <p:cNvGrpSpPr/>
          <p:nvPr/>
        </p:nvGrpSpPr>
        <p:grpSpPr>
          <a:xfrm>
            <a:off x="701890" y="2291445"/>
            <a:ext cx="9382505" cy="3789486"/>
            <a:chOff x="1595717" y="3118288"/>
            <a:chExt cx="9382505" cy="3789486"/>
          </a:xfrm>
        </p:grpSpPr>
        <p:grpSp>
          <p:nvGrpSpPr>
            <p:cNvPr id="31" name="Groupe 30">
              <a:extLst>
                <a:ext uri="{FF2B5EF4-FFF2-40B4-BE49-F238E27FC236}">
                  <a16:creationId xmlns:a16="http://schemas.microsoft.com/office/drawing/2014/main" id="{98586E20-5FA3-47FB-A47E-1D7744CF915F}"/>
                </a:ext>
              </a:extLst>
            </p:cNvPr>
            <p:cNvGrpSpPr/>
            <p:nvPr/>
          </p:nvGrpSpPr>
          <p:grpSpPr>
            <a:xfrm>
              <a:off x="1595717" y="3118288"/>
              <a:ext cx="9382505" cy="3321205"/>
              <a:chOff x="1595717" y="3118288"/>
              <a:chExt cx="9382505" cy="3321205"/>
            </a:xfrm>
          </p:grpSpPr>
          <p:grpSp>
            <p:nvGrpSpPr>
              <p:cNvPr id="26" name="Groupe 25">
                <a:extLst>
                  <a:ext uri="{FF2B5EF4-FFF2-40B4-BE49-F238E27FC236}">
                    <a16:creationId xmlns:a16="http://schemas.microsoft.com/office/drawing/2014/main" id="{5D9DC607-A503-428A-9B67-FB287E13139D}"/>
                  </a:ext>
                </a:extLst>
              </p:cNvPr>
              <p:cNvGrpSpPr/>
              <p:nvPr/>
            </p:nvGrpSpPr>
            <p:grpSpPr>
              <a:xfrm>
                <a:off x="1595717" y="3118288"/>
                <a:ext cx="9382505" cy="2357968"/>
                <a:chOff x="1757082" y="3195688"/>
                <a:chExt cx="9382505" cy="1584254"/>
              </a:xfrm>
            </p:grpSpPr>
            <p:sp>
              <p:nvSpPr>
                <p:cNvPr id="13" name="Rectangle 12">
                  <a:extLst>
                    <a:ext uri="{FF2B5EF4-FFF2-40B4-BE49-F238E27FC236}">
                      <a16:creationId xmlns:a16="http://schemas.microsoft.com/office/drawing/2014/main" id="{5A5A193C-B0DB-45F4-BD1E-DC93832F4333}"/>
                    </a:ext>
                  </a:extLst>
                </p:cNvPr>
                <p:cNvSpPr/>
                <p:nvPr/>
              </p:nvSpPr>
              <p:spPr>
                <a:xfrm>
                  <a:off x="4751293" y="3195688"/>
                  <a:ext cx="5488008" cy="279202"/>
                </a:xfrm>
                <a:prstGeom prst="rect">
                  <a:avLst/>
                </a:prstGeom>
                <a:solidFill>
                  <a:schemeClr val="bg2">
                    <a:lumMod val="90000"/>
                  </a:scheme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600" b="1" dirty="0">
                      <a:solidFill>
                        <a:schemeClr val="tx1"/>
                      </a:solidFill>
                    </a:rPr>
                    <a:t>Consommation finale d’énergie 2019 : </a:t>
                  </a:r>
                  <a:r>
                    <a:rPr lang="fr-FR" sz="1600" b="1" i="1" dirty="0">
                      <a:solidFill>
                        <a:schemeClr val="tx1"/>
                      </a:solidFill>
                      <a:effectLst>
                        <a:outerShdw blurRad="38100" dist="38100" dir="2700000" algn="tl">
                          <a:srgbClr val="000000">
                            <a:alpha val="43137"/>
                          </a:srgbClr>
                        </a:outerShdw>
                      </a:effectLst>
                    </a:rPr>
                    <a:t>1 770 TWh</a:t>
                  </a:r>
                </a:p>
              </p:txBody>
            </p:sp>
            <p:sp>
              <p:nvSpPr>
                <p:cNvPr id="14" name="Rectangle 13">
                  <a:extLst>
                    <a:ext uri="{FF2B5EF4-FFF2-40B4-BE49-F238E27FC236}">
                      <a16:creationId xmlns:a16="http://schemas.microsoft.com/office/drawing/2014/main" id="{659FB416-D19F-4F02-8054-36F279C0C053}"/>
                    </a:ext>
                  </a:extLst>
                </p:cNvPr>
                <p:cNvSpPr/>
                <p:nvPr/>
              </p:nvSpPr>
              <p:spPr>
                <a:xfrm>
                  <a:off x="9198558" y="3478415"/>
                  <a:ext cx="1040400" cy="656337"/>
                </a:xfrm>
                <a:prstGeom prst="rect">
                  <a:avLst/>
                </a:prstGeom>
                <a:solidFill>
                  <a:schemeClr val="accent5">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Gaz</a:t>
                  </a:r>
                </a:p>
                <a:p>
                  <a:pPr algn="ctr"/>
                  <a:r>
                    <a:rPr lang="fr-FR" b="1" dirty="0">
                      <a:solidFill>
                        <a:schemeClr val="tx1"/>
                      </a:solidFill>
                    </a:rPr>
                    <a:t>19 %</a:t>
                  </a:r>
                  <a:endParaRPr lang="en-GB" b="1" dirty="0">
                    <a:solidFill>
                      <a:schemeClr val="tx1"/>
                    </a:solidFill>
                  </a:endParaRPr>
                </a:p>
              </p:txBody>
            </p:sp>
            <p:sp>
              <p:nvSpPr>
                <p:cNvPr id="16" name="Rectangle 15">
                  <a:extLst>
                    <a:ext uri="{FF2B5EF4-FFF2-40B4-BE49-F238E27FC236}">
                      <a16:creationId xmlns:a16="http://schemas.microsoft.com/office/drawing/2014/main" id="{2593D25C-4DB9-4ABB-9190-64883FCDFA0A}"/>
                    </a:ext>
                  </a:extLst>
                </p:cNvPr>
                <p:cNvSpPr/>
                <p:nvPr/>
              </p:nvSpPr>
              <p:spPr>
                <a:xfrm>
                  <a:off x="7836493" y="3477531"/>
                  <a:ext cx="1357200" cy="656337"/>
                </a:xfrm>
                <a:prstGeom prst="rect">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Electricité</a:t>
                  </a:r>
                </a:p>
                <a:p>
                  <a:pPr algn="ctr"/>
                  <a:r>
                    <a:rPr lang="fr-FR" b="1" dirty="0">
                      <a:solidFill>
                        <a:schemeClr val="tx1"/>
                      </a:solidFill>
                    </a:rPr>
                    <a:t>25 %</a:t>
                  </a:r>
                  <a:endParaRPr lang="en-GB" b="1" dirty="0">
                    <a:solidFill>
                      <a:schemeClr val="tx1"/>
                    </a:solidFill>
                  </a:endParaRPr>
                </a:p>
              </p:txBody>
            </p:sp>
            <p:sp>
              <p:nvSpPr>
                <p:cNvPr id="17" name="Rectangle 16">
                  <a:extLst>
                    <a:ext uri="{FF2B5EF4-FFF2-40B4-BE49-F238E27FC236}">
                      <a16:creationId xmlns:a16="http://schemas.microsoft.com/office/drawing/2014/main" id="{4608FE54-02C0-43D3-A3C4-04918CCFA0E7}"/>
                    </a:ext>
                  </a:extLst>
                </p:cNvPr>
                <p:cNvSpPr/>
                <p:nvPr/>
              </p:nvSpPr>
              <p:spPr>
                <a:xfrm>
                  <a:off x="5489293" y="3477531"/>
                  <a:ext cx="2347200" cy="656337"/>
                </a:xfrm>
                <a:prstGeom prst="rect">
                  <a:avLst/>
                </a:prstGeom>
                <a:solidFill>
                  <a:schemeClr val="tx1">
                    <a:lumMod val="75000"/>
                    <a:lumOff val="2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Pétrole</a:t>
                  </a:r>
                </a:p>
                <a:p>
                  <a:pPr algn="ctr"/>
                  <a:r>
                    <a:rPr lang="fr-FR" dirty="0"/>
                    <a:t>43 %</a:t>
                  </a:r>
                  <a:endParaRPr lang="en-GB" dirty="0"/>
                </a:p>
              </p:txBody>
            </p:sp>
            <p:sp>
              <p:nvSpPr>
                <p:cNvPr id="19" name="Rectangle 18">
                  <a:extLst>
                    <a:ext uri="{FF2B5EF4-FFF2-40B4-BE49-F238E27FC236}">
                      <a16:creationId xmlns:a16="http://schemas.microsoft.com/office/drawing/2014/main" id="{EA0BD61B-5D1B-416D-AE86-AF91112A9DFD}"/>
                    </a:ext>
                  </a:extLst>
                </p:cNvPr>
                <p:cNvSpPr/>
                <p:nvPr/>
              </p:nvSpPr>
              <p:spPr>
                <a:xfrm>
                  <a:off x="4751293" y="3477531"/>
                  <a:ext cx="738000" cy="656337"/>
                </a:xfrm>
                <a:prstGeom prst="rect">
                  <a:avLst/>
                </a:prstGeom>
                <a:solidFill>
                  <a:srgbClr val="00B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Autres</a:t>
                  </a:r>
                </a:p>
                <a:p>
                  <a:pPr algn="ctr"/>
                  <a:r>
                    <a:rPr lang="fr-FR" sz="1400" dirty="0">
                      <a:solidFill>
                        <a:schemeClr val="tx1"/>
                      </a:solidFill>
                    </a:rPr>
                    <a:t>13 %</a:t>
                  </a:r>
                  <a:endParaRPr lang="en-GB" sz="1400" dirty="0">
                    <a:solidFill>
                      <a:schemeClr val="tx1"/>
                    </a:solidFill>
                  </a:endParaRPr>
                </a:p>
              </p:txBody>
            </p:sp>
            <p:sp>
              <p:nvSpPr>
                <p:cNvPr id="21" name="Forme libre : forme 20">
                  <a:extLst>
                    <a:ext uri="{FF2B5EF4-FFF2-40B4-BE49-F238E27FC236}">
                      <a16:creationId xmlns:a16="http://schemas.microsoft.com/office/drawing/2014/main" id="{A8CFAF22-4EF6-45AB-9A9D-7E9942E7A619}"/>
                    </a:ext>
                  </a:extLst>
                </p:cNvPr>
                <p:cNvSpPr/>
                <p:nvPr/>
              </p:nvSpPr>
              <p:spPr>
                <a:xfrm>
                  <a:off x="5654306" y="4139729"/>
                  <a:ext cx="4428000" cy="640213"/>
                </a:xfrm>
                <a:custGeom>
                  <a:avLst/>
                  <a:gdLst>
                    <a:gd name="connsiteX0" fmla="*/ 1864659 w 4117788"/>
                    <a:gd name="connsiteY0" fmla="*/ 5977 h 669365"/>
                    <a:gd name="connsiteX1" fmla="*/ 0 w 4117788"/>
                    <a:gd name="connsiteY1" fmla="*/ 669365 h 669365"/>
                    <a:gd name="connsiteX2" fmla="*/ 4117788 w 4117788"/>
                    <a:gd name="connsiteY2" fmla="*/ 657412 h 669365"/>
                    <a:gd name="connsiteX3" fmla="*/ 3239247 w 4117788"/>
                    <a:gd name="connsiteY3" fmla="*/ 0 h 669365"/>
                    <a:gd name="connsiteX0" fmla="*/ 1864659 w 4117788"/>
                    <a:gd name="connsiteY0" fmla="*/ 5977 h 669365"/>
                    <a:gd name="connsiteX1" fmla="*/ 0 w 4117788"/>
                    <a:gd name="connsiteY1" fmla="*/ 669365 h 669365"/>
                    <a:gd name="connsiteX2" fmla="*/ 4117788 w 4117788"/>
                    <a:gd name="connsiteY2" fmla="*/ 657412 h 669365"/>
                    <a:gd name="connsiteX3" fmla="*/ 3239247 w 4117788"/>
                    <a:gd name="connsiteY3" fmla="*/ 0 h 669365"/>
                    <a:gd name="connsiteX4" fmla="*/ 1864659 w 4117788"/>
                    <a:gd name="connsiteY4" fmla="*/ 5977 h 669365"/>
                    <a:gd name="connsiteX0" fmla="*/ 2009161 w 4117788"/>
                    <a:gd name="connsiteY0" fmla="*/ 5977 h 669365"/>
                    <a:gd name="connsiteX1" fmla="*/ 0 w 4117788"/>
                    <a:gd name="connsiteY1" fmla="*/ 669365 h 669365"/>
                    <a:gd name="connsiteX2" fmla="*/ 4117788 w 4117788"/>
                    <a:gd name="connsiteY2" fmla="*/ 657412 h 669365"/>
                    <a:gd name="connsiteX3" fmla="*/ 3239247 w 4117788"/>
                    <a:gd name="connsiteY3" fmla="*/ 0 h 669365"/>
                    <a:gd name="connsiteX4" fmla="*/ 2009161 w 4117788"/>
                    <a:gd name="connsiteY4" fmla="*/ 5977 h 669365"/>
                    <a:gd name="connsiteX0" fmla="*/ 2009161 w 4117788"/>
                    <a:gd name="connsiteY0" fmla="*/ 0 h 663388"/>
                    <a:gd name="connsiteX1" fmla="*/ 0 w 4117788"/>
                    <a:gd name="connsiteY1" fmla="*/ 663388 h 663388"/>
                    <a:gd name="connsiteX2" fmla="*/ 4117788 w 4117788"/>
                    <a:gd name="connsiteY2" fmla="*/ 651435 h 663388"/>
                    <a:gd name="connsiteX3" fmla="*/ 3311499 w 4117788"/>
                    <a:gd name="connsiteY3" fmla="*/ 119 h 663388"/>
                    <a:gd name="connsiteX4" fmla="*/ 2009161 w 4117788"/>
                    <a:gd name="connsiteY4" fmla="*/ 0 h 663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7788" h="663388">
                      <a:moveTo>
                        <a:pt x="2009161" y="0"/>
                      </a:moveTo>
                      <a:lnTo>
                        <a:pt x="0" y="663388"/>
                      </a:lnTo>
                      <a:lnTo>
                        <a:pt x="4117788" y="651435"/>
                      </a:lnTo>
                      <a:lnTo>
                        <a:pt x="3311499" y="119"/>
                      </a:lnTo>
                      <a:lnTo>
                        <a:pt x="2009161" y="0"/>
                      </a:lnTo>
                      <a:close/>
                    </a:path>
                  </a:pathLst>
                </a:cu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orme libre : forme 21">
                  <a:extLst>
                    <a:ext uri="{FF2B5EF4-FFF2-40B4-BE49-F238E27FC236}">
                      <a16:creationId xmlns:a16="http://schemas.microsoft.com/office/drawing/2014/main" id="{FE3827C4-0134-4857-9FFD-2A990C155A88}"/>
                    </a:ext>
                  </a:extLst>
                </p:cNvPr>
                <p:cNvSpPr/>
                <p:nvPr/>
              </p:nvSpPr>
              <p:spPr>
                <a:xfrm>
                  <a:off x="9221140" y="4138276"/>
                  <a:ext cx="1918447" cy="640935"/>
                </a:xfrm>
                <a:custGeom>
                  <a:avLst/>
                  <a:gdLst>
                    <a:gd name="connsiteX0" fmla="*/ 0 w 1918447"/>
                    <a:gd name="connsiteY0" fmla="*/ 0 h 651435"/>
                    <a:gd name="connsiteX1" fmla="*/ 860612 w 1918447"/>
                    <a:gd name="connsiteY1" fmla="*/ 651435 h 651435"/>
                    <a:gd name="connsiteX2" fmla="*/ 1918447 w 1918447"/>
                    <a:gd name="connsiteY2" fmla="*/ 651435 h 651435"/>
                    <a:gd name="connsiteX3" fmla="*/ 1033929 w 1918447"/>
                    <a:gd name="connsiteY3" fmla="*/ 11953 h 651435"/>
                    <a:gd name="connsiteX4" fmla="*/ 0 w 1918447"/>
                    <a:gd name="connsiteY4" fmla="*/ 0 h 651435"/>
                    <a:gd name="connsiteX0" fmla="*/ 0 w 1918447"/>
                    <a:gd name="connsiteY0" fmla="*/ 0 h 651435"/>
                    <a:gd name="connsiteX1" fmla="*/ 860612 w 1918447"/>
                    <a:gd name="connsiteY1" fmla="*/ 651435 h 651435"/>
                    <a:gd name="connsiteX2" fmla="*/ 1918447 w 1918447"/>
                    <a:gd name="connsiteY2" fmla="*/ 651435 h 651435"/>
                    <a:gd name="connsiteX3" fmla="*/ 1027952 w 1918447"/>
                    <a:gd name="connsiteY3" fmla="*/ 0 h 651435"/>
                    <a:gd name="connsiteX4" fmla="*/ 0 w 1918447"/>
                    <a:gd name="connsiteY4" fmla="*/ 0 h 651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447" h="651435">
                      <a:moveTo>
                        <a:pt x="0" y="0"/>
                      </a:moveTo>
                      <a:lnTo>
                        <a:pt x="860612" y="651435"/>
                      </a:lnTo>
                      <a:lnTo>
                        <a:pt x="1918447" y="651435"/>
                      </a:lnTo>
                      <a:lnTo>
                        <a:pt x="1027952" y="0"/>
                      </a:lnTo>
                      <a:lnTo>
                        <a:pt x="0" y="0"/>
                      </a:lnTo>
                      <a:close/>
                    </a:path>
                  </a:pathLst>
                </a:custGeom>
                <a:solidFill>
                  <a:schemeClr val="accent5">
                    <a:lumMod val="60000"/>
                    <a:lumOff val="40000"/>
                  </a:schemeClr>
                </a:solidFill>
                <a:ln w="5715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24" name="Forme libre : forme 23">
                  <a:extLst>
                    <a:ext uri="{FF2B5EF4-FFF2-40B4-BE49-F238E27FC236}">
                      <a16:creationId xmlns:a16="http://schemas.microsoft.com/office/drawing/2014/main" id="{16C24EB7-E5F1-44A5-B3C5-86EC4AF71A7A}"/>
                    </a:ext>
                  </a:extLst>
                </p:cNvPr>
                <p:cNvSpPr/>
                <p:nvPr/>
              </p:nvSpPr>
              <p:spPr>
                <a:xfrm>
                  <a:off x="2958353" y="4120703"/>
                  <a:ext cx="4876800" cy="657412"/>
                </a:xfrm>
                <a:custGeom>
                  <a:avLst/>
                  <a:gdLst>
                    <a:gd name="connsiteX0" fmla="*/ 4876800 w 4876800"/>
                    <a:gd name="connsiteY0" fmla="*/ 17930 h 657412"/>
                    <a:gd name="connsiteX1" fmla="*/ 2767106 w 4876800"/>
                    <a:gd name="connsiteY1" fmla="*/ 657412 h 657412"/>
                    <a:gd name="connsiteX2" fmla="*/ 0 w 4876800"/>
                    <a:gd name="connsiteY2" fmla="*/ 639483 h 657412"/>
                    <a:gd name="connsiteX3" fmla="*/ 2534024 w 4876800"/>
                    <a:gd name="connsiteY3" fmla="*/ 0 h 657412"/>
                    <a:gd name="connsiteX4" fmla="*/ 4876800 w 4876800"/>
                    <a:gd name="connsiteY4" fmla="*/ 17930 h 657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6800" h="657412">
                      <a:moveTo>
                        <a:pt x="4876800" y="17930"/>
                      </a:moveTo>
                      <a:lnTo>
                        <a:pt x="2767106" y="657412"/>
                      </a:lnTo>
                      <a:lnTo>
                        <a:pt x="0" y="639483"/>
                      </a:lnTo>
                      <a:lnTo>
                        <a:pt x="2534024" y="0"/>
                      </a:lnTo>
                      <a:lnTo>
                        <a:pt x="4876800" y="17930"/>
                      </a:lnTo>
                      <a:close/>
                    </a:path>
                  </a:pathLst>
                </a:custGeom>
                <a:solidFill>
                  <a:schemeClr val="tx1">
                    <a:lumMod val="75000"/>
                    <a:lumOff val="25000"/>
                  </a:schemeClr>
                </a:solidFill>
                <a:ln w="57150">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25" name="Forme libre : forme 24">
                  <a:extLst>
                    <a:ext uri="{FF2B5EF4-FFF2-40B4-BE49-F238E27FC236}">
                      <a16:creationId xmlns:a16="http://schemas.microsoft.com/office/drawing/2014/main" id="{45A5BD03-7EB3-41BE-9769-D071BE77FC5C}"/>
                    </a:ext>
                  </a:extLst>
                </p:cNvPr>
                <p:cNvSpPr/>
                <p:nvPr/>
              </p:nvSpPr>
              <p:spPr>
                <a:xfrm>
                  <a:off x="1757082" y="4114727"/>
                  <a:ext cx="3705411" cy="649566"/>
                </a:xfrm>
                <a:custGeom>
                  <a:avLst/>
                  <a:gdLst>
                    <a:gd name="connsiteX0" fmla="*/ 3621741 w 3621741"/>
                    <a:gd name="connsiteY0" fmla="*/ 0 h 639482"/>
                    <a:gd name="connsiteX1" fmla="*/ 1153459 w 3621741"/>
                    <a:gd name="connsiteY1" fmla="*/ 639482 h 639482"/>
                    <a:gd name="connsiteX2" fmla="*/ 0 w 3621741"/>
                    <a:gd name="connsiteY2" fmla="*/ 633506 h 639482"/>
                    <a:gd name="connsiteX3" fmla="*/ 2904565 w 3621741"/>
                    <a:gd name="connsiteY3" fmla="*/ 11953 h 639482"/>
                    <a:gd name="connsiteX4" fmla="*/ 3621741 w 3621741"/>
                    <a:gd name="connsiteY4" fmla="*/ 0 h 639482"/>
                    <a:gd name="connsiteX0" fmla="*/ 3657600 w 3657600"/>
                    <a:gd name="connsiteY0" fmla="*/ 0 h 645552"/>
                    <a:gd name="connsiteX1" fmla="*/ 1189318 w 3657600"/>
                    <a:gd name="connsiteY1" fmla="*/ 639482 h 645552"/>
                    <a:gd name="connsiteX2" fmla="*/ 0 w 3657600"/>
                    <a:gd name="connsiteY2" fmla="*/ 645552 h 645552"/>
                    <a:gd name="connsiteX3" fmla="*/ 2940424 w 3657600"/>
                    <a:gd name="connsiteY3" fmla="*/ 11953 h 645552"/>
                    <a:gd name="connsiteX4" fmla="*/ 3657600 w 3657600"/>
                    <a:gd name="connsiteY4" fmla="*/ 0 h 645552"/>
                    <a:gd name="connsiteX0" fmla="*/ 3705411 w 3705411"/>
                    <a:gd name="connsiteY0" fmla="*/ 0 h 649567"/>
                    <a:gd name="connsiteX1" fmla="*/ 1237129 w 3705411"/>
                    <a:gd name="connsiteY1" fmla="*/ 639482 h 649567"/>
                    <a:gd name="connsiteX2" fmla="*/ 0 w 3705411"/>
                    <a:gd name="connsiteY2" fmla="*/ 649567 h 649567"/>
                    <a:gd name="connsiteX3" fmla="*/ 2988235 w 3705411"/>
                    <a:gd name="connsiteY3" fmla="*/ 11953 h 649567"/>
                    <a:gd name="connsiteX4" fmla="*/ 3705411 w 3705411"/>
                    <a:gd name="connsiteY4" fmla="*/ 0 h 64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5411" h="649567">
                      <a:moveTo>
                        <a:pt x="3705411" y="0"/>
                      </a:moveTo>
                      <a:lnTo>
                        <a:pt x="1237129" y="639482"/>
                      </a:lnTo>
                      <a:lnTo>
                        <a:pt x="0" y="649567"/>
                      </a:lnTo>
                      <a:lnTo>
                        <a:pt x="2988235" y="11953"/>
                      </a:lnTo>
                      <a:lnTo>
                        <a:pt x="3705411" y="0"/>
                      </a:lnTo>
                      <a:close/>
                    </a:path>
                  </a:pathLst>
                </a:custGeom>
                <a:solidFill>
                  <a:srgbClr val="00B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7" name="Rectangle 26">
                <a:extLst>
                  <a:ext uri="{FF2B5EF4-FFF2-40B4-BE49-F238E27FC236}">
                    <a16:creationId xmlns:a16="http://schemas.microsoft.com/office/drawing/2014/main" id="{F647743A-F38F-45C7-A334-B0B1640D2C9C}"/>
                  </a:ext>
                </a:extLst>
              </p:cNvPr>
              <p:cNvSpPr/>
              <p:nvPr/>
            </p:nvSpPr>
            <p:spPr>
              <a:xfrm>
                <a:off x="1677352" y="5457620"/>
                <a:ext cx="1118296" cy="976877"/>
              </a:xfrm>
              <a:prstGeom prst="rect">
                <a:avLst/>
              </a:prstGeom>
              <a:solidFill>
                <a:srgbClr val="00B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Autres</a:t>
                </a:r>
              </a:p>
              <a:p>
                <a:pPr algn="ctr"/>
                <a:r>
                  <a:rPr lang="fr-FR" sz="1400" dirty="0">
                    <a:solidFill>
                      <a:schemeClr val="tx1"/>
                    </a:solidFill>
                  </a:rPr>
                  <a:t>10 %</a:t>
                </a:r>
                <a:endParaRPr lang="en-GB" sz="1400" dirty="0">
                  <a:solidFill>
                    <a:schemeClr val="tx1"/>
                  </a:solidFill>
                </a:endParaRPr>
              </a:p>
            </p:txBody>
          </p:sp>
          <p:sp>
            <p:nvSpPr>
              <p:cNvPr id="28" name="Rectangle 27">
                <a:extLst>
                  <a:ext uri="{FF2B5EF4-FFF2-40B4-BE49-F238E27FC236}">
                    <a16:creationId xmlns:a16="http://schemas.microsoft.com/office/drawing/2014/main" id="{449F555E-1755-49A6-A4BC-D0318291F6B6}"/>
                  </a:ext>
                </a:extLst>
              </p:cNvPr>
              <p:cNvSpPr/>
              <p:nvPr/>
            </p:nvSpPr>
            <p:spPr>
              <a:xfrm>
                <a:off x="2808377" y="5462616"/>
                <a:ext cx="2743200" cy="976877"/>
              </a:xfrm>
              <a:prstGeom prst="rect">
                <a:avLst/>
              </a:prstGeom>
              <a:solidFill>
                <a:schemeClr val="tx1">
                  <a:lumMod val="75000"/>
                  <a:lumOff val="2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Pétrole</a:t>
                </a:r>
              </a:p>
              <a:p>
                <a:pPr algn="ctr"/>
                <a:r>
                  <a:rPr lang="fr-FR" dirty="0"/>
                  <a:t>30 %</a:t>
                </a:r>
                <a:endParaRPr lang="en-GB" dirty="0"/>
              </a:p>
            </p:txBody>
          </p:sp>
          <p:sp>
            <p:nvSpPr>
              <p:cNvPr id="29" name="Rectangle 28">
                <a:extLst>
                  <a:ext uri="{FF2B5EF4-FFF2-40B4-BE49-F238E27FC236}">
                    <a16:creationId xmlns:a16="http://schemas.microsoft.com/office/drawing/2014/main" id="{C3841905-9A10-43C2-A818-21B5E30DC16F}"/>
                  </a:ext>
                </a:extLst>
              </p:cNvPr>
              <p:cNvSpPr/>
              <p:nvPr/>
            </p:nvSpPr>
            <p:spPr>
              <a:xfrm>
                <a:off x="5564551" y="5462595"/>
                <a:ext cx="4356389" cy="97687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Electricité</a:t>
                </a:r>
              </a:p>
              <a:p>
                <a:pPr algn="ctr"/>
                <a:r>
                  <a:rPr lang="fr-FR" b="1" dirty="0">
                    <a:solidFill>
                      <a:schemeClr val="tx1"/>
                    </a:solidFill>
                  </a:rPr>
                  <a:t>48 %</a:t>
                </a:r>
                <a:endParaRPr lang="en-GB" b="1" dirty="0">
                  <a:solidFill>
                    <a:schemeClr val="tx1"/>
                  </a:solidFill>
                </a:endParaRPr>
              </a:p>
            </p:txBody>
          </p:sp>
          <p:sp>
            <p:nvSpPr>
              <p:cNvPr id="30" name="Rectangle 29">
                <a:extLst>
                  <a:ext uri="{FF2B5EF4-FFF2-40B4-BE49-F238E27FC236}">
                    <a16:creationId xmlns:a16="http://schemas.microsoft.com/office/drawing/2014/main" id="{06E7BE3D-74C9-4F89-A36A-6149809B2199}"/>
                  </a:ext>
                </a:extLst>
              </p:cNvPr>
              <p:cNvSpPr/>
              <p:nvPr/>
            </p:nvSpPr>
            <p:spPr>
              <a:xfrm>
                <a:off x="9929381" y="5462594"/>
                <a:ext cx="1040400" cy="976877"/>
              </a:xfrm>
              <a:prstGeom prst="rect">
                <a:avLst/>
              </a:prstGeom>
              <a:solidFill>
                <a:schemeClr val="accent5">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Gaz</a:t>
                </a:r>
              </a:p>
              <a:p>
                <a:pPr algn="ctr"/>
                <a:r>
                  <a:rPr lang="fr-FR" b="1" dirty="0">
                    <a:solidFill>
                      <a:schemeClr val="tx1"/>
                    </a:solidFill>
                  </a:rPr>
                  <a:t>12 %</a:t>
                </a:r>
              </a:p>
            </p:txBody>
          </p:sp>
        </p:grpSp>
        <p:sp>
          <p:nvSpPr>
            <p:cNvPr id="32" name="Rectangle 31">
              <a:extLst>
                <a:ext uri="{FF2B5EF4-FFF2-40B4-BE49-F238E27FC236}">
                  <a16:creationId xmlns:a16="http://schemas.microsoft.com/office/drawing/2014/main" id="{F4273AA4-CBDF-4255-8F43-8E0CD3BBCE7F}"/>
                </a:ext>
              </a:extLst>
            </p:cNvPr>
            <p:cNvSpPr/>
            <p:nvPr/>
          </p:nvSpPr>
          <p:spPr>
            <a:xfrm>
              <a:off x="1677352" y="6453179"/>
              <a:ext cx="9295200" cy="454595"/>
            </a:xfrm>
            <a:prstGeom prst="rect">
              <a:avLst/>
            </a:prstGeom>
            <a:solidFill>
              <a:schemeClr val="bg1">
                <a:lumMod val="75000"/>
              </a:scheme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600" b="1" dirty="0">
                  <a:solidFill>
                    <a:schemeClr val="tx1"/>
                  </a:solidFill>
                </a:rPr>
                <a:t>Consommation d’Energies Primaires : Gaz, Pétrole, Uranium, Biomasse, ENR : </a:t>
              </a:r>
              <a:r>
                <a:rPr lang="fr-FR" sz="1600" b="1" i="1" dirty="0">
                  <a:solidFill>
                    <a:schemeClr val="tx1"/>
                  </a:solidFill>
                  <a:effectLst>
                    <a:outerShdw blurRad="38100" dist="38100" dir="2700000" algn="tl">
                      <a:srgbClr val="000000">
                        <a:alpha val="43137"/>
                      </a:srgbClr>
                    </a:outerShdw>
                  </a:effectLst>
                </a:rPr>
                <a:t>3002 TWh</a:t>
              </a:r>
              <a:endParaRPr lang="en-GB" sz="1600" b="1" i="1" dirty="0">
                <a:solidFill>
                  <a:schemeClr val="tx1"/>
                </a:solidFill>
                <a:effectLst>
                  <a:outerShdw blurRad="38100" dist="38100" dir="2700000" algn="tl">
                    <a:srgbClr val="000000">
                      <a:alpha val="43137"/>
                    </a:srgbClr>
                  </a:outerShdw>
                </a:effectLst>
              </a:endParaRPr>
            </a:p>
          </p:txBody>
        </p:sp>
      </p:grpSp>
      <p:sp>
        <p:nvSpPr>
          <p:cNvPr id="34" name="Ellipse 33">
            <a:extLst>
              <a:ext uri="{FF2B5EF4-FFF2-40B4-BE49-F238E27FC236}">
                <a16:creationId xmlns:a16="http://schemas.microsoft.com/office/drawing/2014/main" id="{99E6386C-0D7E-428F-BC76-017BFBFA3D3E}"/>
              </a:ext>
            </a:extLst>
          </p:cNvPr>
          <p:cNvSpPr/>
          <p:nvPr/>
        </p:nvSpPr>
        <p:spPr>
          <a:xfrm>
            <a:off x="6764175" y="2688575"/>
            <a:ext cx="2419591" cy="1000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80222" y="2719069"/>
            <a:ext cx="2319409"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solidFill>
                  <a:schemeClr val="dk1"/>
                </a:solidFill>
              </a:rPr>
              <a:t>x3 depuis 1970 et continue d’augmenter</a:t>
            </a:r>
          </a:p>
        </p:txBody>
      </p:sp>
      <p:cxnSp>
        <p:nvCxnSpPr>
          <p:cNvPr id="36" name="Connecteur droit avec flèche 35">
            <a:extLst>
              <a:ext uri="{FF2B5EF4-FFF2-40B4-BE49-F238E27FC236}">
                <a16:creationId xmlns:a16="http://schemas.microsoft.com/office/drawing/2014/main" id="{214D827E-E7A1-4934-A32C-51FE117447FE}"/>
              </a:ext>
            </a:extLst>
          </p:cNvPr>
          <p:cNvCxnSpPr>
            <a:cxnSpLocks/>
          </p:cNvCxnSpPr>
          <p:nvPr/>
        </p:nvCxnSpPr>
        <p:spPr>
          <a:xfrm flipV="1">
            <a:off x="2598949" y="3198678"/>
            <a:ext cx="4570396" cy="35451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76136ACF-2CBC-40C4-87C9-A0291B81B395}"/>
              </a:ext>
            </a:extLst>
          </p:cNvPr>
          <p:cNvSpPr/>
          <p:nvPr/>
        </p:nvSpPr>
        <p:spPr>
          <a:xfrm rot="702281">
            <a:off x="9228231" y="2514872"/>
            <a:ext cx="2319409" cy="1138773"/>
          </a:xfrm>
          <a:prstGeom prst="rect">
            <a:avLst/>
          </a:prstGeom>
          <a:noFill/>
        </p:spPr>
        <p:txBody>
          <a:bodyPr wrap="square" lIns="91440" tIns="45720" rIns="91440" bIns="45720">
            <a:spAutoFit/>
          </a:bodyPr>
          <a:lstStyle/>
          <a:p>
            <a:pPr algn="ctr"/>
            <a:r>
              <a:rPr lang="fr-FR" sz="2000" b="1" cap="none" spc="0" dirty="0">
                <a:ln w="0"/>
                <a:solidFill>
                  <a:schemeClr val="accent1"/>
                </a:solidFill>
                <a:effectLst>
                  <a:outerShdw blurRad="38100" dist="25400" dir="5400000" algn="ctr" rotWithShape="0">
                    <a:srgbClr val="6E747A">
                      <a:alpha val="43000"/>
                    </a:srgbClr>
                  </a:outerShdw>
                </a:effectLst>
              </a:rPr>
              <a:t>44 % </a:t>
            </a:r>
          </a:p>
          <a:p>
            <a:pPr algn="ctr"/>
            <a:r>
              <a:rPr lang="fr-FR" sz="1600" b="1" cap="none" spc="0" dirty="0">
                <a:ln w="0"/>
                <a:solidFill>
                  <a:schemeClr val="accent1"/>
                </a:solidFill>
                <a:effectLst>
                  <a:outerShdw blurRad="38100" dist="25400" dir="5400000" algn="ctr" rotWithShape="0">
                    <a:srgbClr val="6E747A">
                      <a:alpha val="43000"/>
                    </a:srgbClr>
                  </a:outerShdw>
                </a:effectLst>
              </a:rPr>
              <a:t>de l’énergie finale </a:t>
            </a:r>
          </a:p>
          <a:p>
            <a:pPr algn="ctr"/>
            <a:r>
              <a:rPr lang="fr-FR" sz="1600" b="1" dirty="0">
                <a:ln w="0"/>
                <a:solidFill>
                  <a:schemeClr val="accent1"/>
                </a:solidFill>
                <a:effectLst>
                  <a:outerShdw blurRad="38100" dist="25400" dir="5400000" algn="ctr" rotWithShape="0">
                    <a:srgbClr val="6E747A">
                      <a:alpha val="43000"/>
                    </a:srgbClr>
                  </a:outerShdw>
                </a:effectLst>
              </a:rPr>
              <a:t>c</a:t>
            </a:r>
            <a:r>
              <a:rPr lang="fr-FR" sz="1600" b="1" cap="none" spc="0" dirty="0">
                <a:ln w="0"/>
                <a:solidFill>
                  <a:schemeClr val="accent1"/>
                </a:solidFill>
                <a:effectLst>
                  <a:outerShdw blurRad="38100" dist="25400" dir="5400000" algn="ctr" rotWithShape="0">
                    <a:srgbClr val="6E747A">
                      <a:alpha val="43000"/>
                    </a:srgbClr>
                  </a:outerShdw>
                </a:effectLst>
              </a:rPr>
              <a:t>onsommée en France</a:t>
            </a:r>
          </a:p>
        </p:txBody>
      </p:sp>
      <p:sp>
        <p:nvSpPr>
          <p:cNvPr id="39" name="Ellipse 38">
            <a:extLst>
              <a:ext uri="{FF2B5EF4-FFF2-40B4-BE49-F238E27FC236}">
                <a16:creationId xmlns:a16="http://schemas.microsoft.com/office/drawing/2014/main" id="{FD5B4E6B-E81B-4F4C-B6FF-A2E2035BC11C}"/>
              </a:ext>
            </a:extLst>
          </p:cNvPr>
          <p:cNvSpPr/>
          <p:nvPr/>
        </p:nvSpPr>
        <p:spPr>
          <a:xfrm>
            <a:off x="4657750" y="5420918"/>
            <a:ext cx="5418204" cy="8913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C9FF53EB-CE78-493A-9452-B377C5169D57}"/>
              </a:ext>
            </a:extLst>
          </p:cNvPr>
          <p:cNvSpPr/>
          <p:nvPr/>
        </p:nvSpPr>
        <p:spPr>
          <a:xfrm rot="1076539">
            <a:off x="9762664" y="5005802"/>
            <a:ext cx="2319409" cy="954107"/>
          </a:xfrm>
          <a:prstGeom prst="rect">
            <a:avLst/>
          </a:prstGeom>
          <a:noFill/>
        </p:spPr>
        <p:txBody>
          <a:bodyPr wrap="square" lIns="91440" tIns="45720" rIns="91440" bIns="45720">
            <a:spAutoFit/>
          </a:bodyPr>
          <a:lstStyle/>
          <a:p>
            <a:pPr algn="ctr"/>
            <a:r>
              <a:rPr lang="fr-FR" sz="2400" b="1" cap="none" spc="0" dirty="0">
                <a:ln w="0"/>
                <a:solidFill>
                  <a:schemeClr val="accent1"/>
                </a:solidFill>
                <a:effectLst>
                  <a:outerShdw blurRad="38100" dist="25400" dir="5400000" algn="ctr" rotWithShape="0">
                    <a:srgbClr val="6E747A">
                      <a:alpha val="43000"/>
                    </a:srgbClr>
                  </a:outerShdw>
                </a:effectLst>
              </a:rPr>
              <a:t>60 % </a:t>
            </a:r>
          </a:p>
          <a:p>
            <a:pPr algn="ctr"/>
            <a:r>
              <a:rPr lang="fr-FR" sz="1600" b="1" cap="none" spc="0" dirty="0">
                <a:ln w="0"/>
                <a:solidFill>
                  <a:schemeClr val="accent1"/>
                </a:solidFill>
                <a:effectLst>
                  <a:outerShdw blurRad="38100" dist="25400" dir="5400000" algn="ctr" rotWithShape="0">
                    <a:srgbClr val="6E747A">
                      <a:alpha val="43000"/>
                    </a:srgbClr>
                  </a:outerShdw>
                </a:effectLst>
              </a:rPr>
              <a:t>de l'Energie primaire utilisée en France</a:t>
            </a:r>
          </a:p>
        </p:txBody>
      </p:sp>
    </p:spTree>
    <p:extLst>
      <p:ext uri="{BB962C8B-B14F-4D97-AF65-F5344CB8AC3E}">
        <p14:creationId xmlns:p14="http://schemas.microsoft.com/office/powerpoint/2010/main" val="172500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anim calcmode="lin" valueType="num">
                                      <p:cBhvr>
                                        <p:cTn id="8" dur="2000" fill="hold"/>
                                        <p:tgtEl>
                                          <p:spTgt spid="34"/>
                                        </p:tgtEl>
                                        <p:attrNameLst>
                                          <p:attrName>ppt_w</p:attrName>
                                        </p:attrNameLst>
                                      </p:cBhvr>
                                      <p:tavLst>
                                        <p:tav tm="0" fmla="#ppt_w*sin(2.5*pi*$)">
                                          <p:val>
                                            <p:fltVal val="0"/>
                                          </p:val>
                                        </p:tav>
                                        <p:tav tm="100000">
                                          <p:val>
                                            <p:fltVal val="1"/>
                                          </p:val>
                                        </p:tav>
                                      </p:tavLst>
                                    </p:anim>
                                    <p:anim calcmode="lin" valueType="num">
                                      <p:cBhvr>
                                        <p:cTn id="9" dur="2000" fill="hold"/>
                                        <p:tgtEl>
                                          <p:spTgt spid="34"/>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2000"/>
                                        <p:tgtEl>
                                          <p:spTgt spid="38"/>
                                        </p:tgtEl>
                                      </p:cBhvr>
                                    </p:animEffect>
                                    <p:anim calcmode="lin" valueType="num">
                                      <p:cBhvr>
                                        <p:cTn id="13" dur="2000" fill="hold"/>
                                        <p:tgtEl>
                                          <p:spTgt spid="38"/>
                                        </p:tgtEl>
                                        <p:attrNameLst>
                                          <p:attrName>ppt_w</p:attrName>
                                        </p:attrNameLst>
                                      </p:cBhvr>
                                      <p:tavLst>
                                        <p:tav tm="0" fmla="#ppt_w*sin(2.5*pi*$)">
                                          <p:val>
                                            <p:fltVal val="0"/>
                                          </p:val>
                                        </p:tav>
                                        <p:tav tm="100000">
                                          <p:val>
                                            <p:fltVal val="1"/>
                                          </p:val>
                                        </p:tav>
                                      </p:tavLst>
                                    </p:anim>
                                    <p:anim calcmode="lin" valueType="num">
                                      <p:cBhvr>
                                        <p:cTn id="14" dur="2000" fill="hold"/>
                                        <p:tgtEl>
                                          <p:spTgt spid="3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2000"/>
                                        <p:tgtEl>
                                          <p:spTgt spid="40"/>
                                        </p:tgtEl>
                                      </p:cBhvr>
                                    </p:animEffect>
                                    <p:anim calcmode="lin" valueType="num">
                                      <p:cBhvr>
                                        <p:cTn id="20" dur="2000" fill="hold"/>
                                        <p:tgtEl>
                                          <p:spTgt spid="40"/>
                                        </p:tgtEl>
                                        <p:attrNameLst>
                                          <p:attrName>ppt_w</p:attrName>
                                        </p:attrNameLst>
                                      </p:cBhvr>
                                      <p:tavLst>
                                        <p:tav tm="0" fmla="#ppt_w*sin(2.5*pi*$)">
                                          <p:val>
                                            <p:fltVal val="0"/>
                                          </p:val>
                                        </p:tav>
                                        <p:tav tm="100000">
                                          <p:val>
                                            <p:fltVal val="1"/>
                                          </p:val>
                                        </p:tav>
                                      </p:tavLst>
                                    </p:anim>
                                    <p:anim calcmode="lin" valueType="num">
                                      <p:cBhvr>
                                        <p:cTn id="21" dur="2000" fill="hold"/>
                                        <p:tgtEl>
                                          <p:spTgt spid="40"/>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2000"/>
                                        <p:tgtEl>
                                          <p:spTgt spid="39"/>
                                        </p:tgtEl>
                                      </p:cBhvr>
                                    </p:animEffect>
                                    <p:anim calcmode="lin" valueType="num">
                                      <p:cBhvr>
                                        <p:cTn id="25" dur="2000" fill="hold"/>
                                        <p:tgtEl>
                                          <p:spTgt spid="39"/>
                                        </p:tgtEl>
                                        <p:attrNameLst>
                                          <p:attrName>ppt_w</p:attrName>
                                        </p:attrNameLst>
                                      </p:cBhvr>
                                      <p:tavLst>
                                        <p:tav tm="0" fmla="#ppt_w*sin(2.5*pi*$)">
                                          <p:val>
                                            <p:fltVal val="0"/>
                                          </p:val>
                                        </p:tav>
                                        <p:tav tm="100000">
                                          <p:val>
                                            <p:fltVal val="1"/>
                                          </p:val>
                                        </p:tav>
                                      </p:tavLst>
                                    </p:anim>
                                    <p:anim calcmode="lin" valueType="num">
                                      <p:cBhvr>
                                        <p:cTn id="26" dur="2000" fill="hold"/>
                                        <p:tgtEl>
                                          <p:spTgt spid="39"/>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8" grpId="0" animBg="1"/>
      <p:bldP spid="38"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95405" y="0"/>
            <a:ext cx="8610600" cy="1293028"/>
          </a:xfrm>
        </p:spPr>
        <p:txBody>
          <a:bodyPr/>
          <a:lstStyle/>
          <a:p>
            <a:r>
              <a:rPr lang="fr-FR" sz="3600" b="1" dirty="0">
                <a:latin typeface="Frutiger Roman" panose="020B0600030504020204" pitchFamily="34" charset="0"/>
              </a:rPr>
              <a:t>Le GAZ</a:t>
            </a:r>
            <a:endParaRPr lang="fr-FR" dirty="0">
              <a:latin typeface="Frutiger Roman" panose="020B0600030504020204" pitchFamily="34" charset="0"/>
            </a:endParaRPr>
          </a:p>
        </p:txBody>
      </p:sp>
      <p:pic>
        <p:nvPicPr>
          <p:cNvPr id="11" name="Espace réservé du contenu 4"/>
          <p:cNvPicPr>
            <a:picLocks noGrp="1" noChangeAspect="1"/>
          </p:cNvPicPr>
          <p:nvPr>
            <p:ph idx="1"/>
          </p:nvPr>
        </p:nvPicPr>
        <p:blipFill>
          <a:blip r:embed="rId2"/>
          <a:stretch>
            <a:fillRect/>
          </a:stretch>
        </p:blipFill>
        <p:spPr>
          <a:xfrm>
            <a:off x="284592" y="290707"/>
            <a:ext cx="6922220" cy="6092336"/>
          </a:xfrm>
          <a:prstGeom prst="rect">
            <a:avLst/>
          </a:prstGeom>
        </p:spPr>
      </p:pic>
      <p:sp>
        <p:nvSpPr>
          <p:cNvPr id="15" name="Ellipse 14"/>
          <p:cNvSpPr/>
          <p:nvPr/>
        </p:nvSpPr>
        <p:spPr>
          <a:xfrm>
            <a:off x="3416739" y="741197"/>
            <a:ext cx="1481325" cy="68340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6982948" y="4202862"/>
            <a:ext cx="5054371" cy="2339102"/>
          </a:xfrm>
          <a:prstGeom prst="rect">
            <a:avLst/>
          </a:prstGeom>
          <a:noFill/>
        </p:spPr>
        <p:txBody>
          <a:bodyPr wrap="square" rtlCol="0">
            <a:spAutoFit/>
          </a:bodyPr>
          <a:lstStyle/>
          <a:p>
            <a:pPr algn="ctr"/>
            <a:r>
              <a:rPr lang="fr-FR" sz="2000" b="1" dirty="0"/>
              <a:t>Concurrence </a:t>
            </a:r>
            <a:r>
              <a:rPr lang="fr-FR" sz="2000" b="1" dirty="0">
                <a:effectLst>
                  <a:outerShdw blurRad="38100" dist="38100" dir="2700000" algn="tl">
                    <a:srgbClr val="000000">
                      <a:alpha val="43137"/>
                    </a:srgbClr>
                  </a:outerShdw>
                </a:effectLst>
              </a:rPr>
              <a:t>Vs</a:t>
            </a:r>
            <a:r>
              <a:rPr lang="fr-FR" sz="2000" b="1" dirty="0"/>
              <a:t> Sureté du réseau ?</a:t>
            </a:r>
          </a:p>
          <a:p>
            <a:pPr algn="ctr"/>
            <a:r>
              <a:rPr lang="fr-FR" sz="1400" b="1" dirty="0">
                <a:sym typeface="Wingdings" panose="05000000000000000000" pitchFamily="2" charset="2"/>
              </a:rPr>
              <a:t>Exemple aux USA (compagnies de Gaz 100% privées)  :</a:t>
            </a:r>
          </a:p>
          <a:p>
            <a:pPr algn="ctr"/>
            <a:r>
              <a:rPr lang="fr-FR" sz="1400" b="1" dirty="0">
                <a:sym typeface="Wingdings" panose="05000000000000000000" pitchFamily="2" charset="2"/>
              </a:rPr>
              <a:t> </a:t>
            </a:r>
            <a:r>
              <a:rPr lang="fr-FR" b="1" u="sng" dirty="0">
                <a:solidFill>
                  <a:srgbClr val="C00000"/>
                </a:solidFill>
                <a:effectLst>
                  <a:outerShdw blurRad="38100" dist="38100" dir="2700000" algn="tl">
                    <a:srgbClr val="000000">
                      <a:alpha val="43137"/>
                    </a:srgbClr>
                  </a:outerShdw>
                </a:effectLst>
                <a:sym typeface="Wingdings" panose="05000000000000000000" pitchFamily="2" charset="2"/>
              </a:rPr>
              <a:t>taux d’accident </a:t>
            </a:r>
            <a:r>
              <a:rPr lang="fr-FR" sz="1400" b="1" dirty="0">
                <a:solidFill>
                  <a:srgbClr val="C00000"/>
                </a:solidFill>
                <a:sym typeface="Wingdings" panose="05000000000000000000" pitchFamily="2" charset="2"/>
              </a:rPr>
              <a:t>par mètres de tuyaux : </a:t>
            </a:r>
          </a:p>
          <a:p>
            <a:pPr algn="ctr"/>
            <a:r>
              <a:rPr lang="fr-FR" sz="2000" b="1" u="sng" dirty="0">
                <a:solidFill>
                  <a:srgbClr val="C00000"/>
                </a:solidFill>
                <a:sym typeface="Wingdings" panose="05000000000000000000" pitchFamily="2" charset="2"/>
              </a:rPr>
              <a:t>6 fois plus </a:t>
            </a:r>
            <a:r>
              <a:rPr lang="fr-FR" sz="1400" b="1" dirty="0">
                <a:solidFill>
                  <a:srgbClr val="C00000"/>
                </a:solidFill>
                <a:sym typeface="Wingdings" panose="05000000000000000000" pitchFamily="2" charset="2"/>
              </a:rPr>
              <a:t>importants qu’en Europe.</a:t>
            </a:r>
          </a:p>
          <a:p>
            <a:pPr algn="ctr"/>
            <a:endParaRPr lang="fr-FR" sz="1400" b="1" dirty="0">
              <a:solidFill>
                <a:srgbClr val="C00000"/>
              </a:solidFill>
              <a:sym typeface="Wingdings" panose="05000000000000000000" pitchFamily="2" charset="2"/>
            </a:endParaRPr>
          </a:p>
          <a:p>
            <a:pPr algn="ctr"/>
            <a:r>
              <a:rPr lang="fr-FR" sz="1400" b="1" dirty="0">
                <a:solidFill>
                  <a:srgbClr val="0070C0"/>
                </a:solidFill>
                <a:sym typeface="Wingdings" panose="05000000000000000000" pitchFamily="2" charset="2"/>
              </a:rPr>
              <a:t>Dernier accident en €</a:t>
            </a:r>
            <a:r>
              <a:rPr lang="fr-FR" sz="1400" b="1" dirty="0" err="1">
                <a:solidFill>
                  <a:srgbClr val="0070C0"/>
                </a:solidFill>
                <a:sym typeface="Wingdings" panose="05000000000000000000" pitchFamily="2" charset="2"/>
              </a:rPr>
              <a:t>urope</a:t>
            </a:r>
            <a:r>
              <a:rPr lang="fr-FR" sz="1400" b="1" dirty="0">
                <a:solidFill>
                  <a:srgbClr val="0070C0"/>
                </a:solidFill>
                <a:sym typeface="Wingdings" panose="05000000000000000000" pitchFamily="2" charset="2"/>
              </a:rPr>
              <a:t> : </a:t>
            </a:r>
          </a:p>
          <a:p>
            <a:pPr algn="ctr"/>
            <a:r>
              <a:rPr lang="fr-FR" sz="1400" b="1" dirty="0" err="1">
                <a:solidFill>
                  <a:srgbClr val="0070C0"/>
                </a:solidFill>
                <a:sym typeface="Wingdings" panose="05000000000000000000" pitchFamily="2" charset="2"/>
              </a:rPr>
              <a:t>Ghislenghien</a:t>
            </a:r>
            <a:r>
              <a:rPr lang="fr-FR" sz="1400" b="1" dirty="0">
                <a:solidFill>
                  <a:srgbClr val="0070C0"/>
                </a:solidFill>
                <a:sym typeface="Wingdings" panose="05000000000000000000" pitchFamily="2" charset="2"/>
              </a:rPr>
              <a:t> (Belgique 2004) : </a:t>
            </a:r>
          </a:p>
          <a:p>
            <a:pPr algn="ctr"/>
            <a:r>
              <a:rPr lang="fr-FR" sz="1600" b="1" dirty="0">
                <a:solidFill>
                  <a:srgbClr val="C00000"/>
                </a:solidFill>
                <a:sym typeface="Wingdings" panose="05000000000000000000" pitchFamily="2" charset="2"/>
              </a:rPr>
              <a:t>24 morts, 130 blessés dont 33 </a:t>
            </a:r>
            <a:r>
              <a:rPr lang="fr-FR" sz="1600" b="1" dirty="0" err="1">
                <a:solidFill>
                  <a:srgbClr val="C00000"/>
                </a:solidFill>
                <a:sym typeface="Wingdings" panose="05000000000000000000" pitchFamily="2" charset="2"/>
              </a:rPr>
              <a:t>sévèrements</a:t>
            </a:r>
            <a:r>
              <a:rPr lang="fr-FR" sz="1600" b="1" dirty="0">
                <a:solidFill>
                  <a:srgbClr val="C00000"/>
                </a:solidFill>
                <a:sym typeface="Wingdings" panose="05000000000000000000" pitchFamily="2" charset="2"/>
              </a:rPr>
              <a:t> brulés</a:t>
            </a:r>
            <a:r>
              <a:rPr lang="fr-FR" sz="1600" b="1" dirty="0">
                <a:solidFill>
                  <a:srgbClr val="0070C0"/>
                </a:solidFill>
                <a:sym typeface="Wingdings" panose="05000000000000000000" pitchFamily="2" charset="2"/>
              </a:rPr>
              <a:t>,</a:t>
            </a:r>
          </a:p>
          <a:p>
            <a:pPr algn="ctr"/>
            <a:r>
              <a:rPr lang="fr-FR" sz="1600" b="1" dirty="0">
                <a:solidFill>
                  <a:srgbClr val="0070C0"/>
                </a:solidFill>
                <a:sym typeface="Wingdings" panose="05000000000000000000" pitchFamily="2" charset="2"/>
              </a:rPr>
              <a:t> 100 M€ de dommages</a:t>
            </a:r>
          </a:p>
        </p:txBody>
      </p:sp>
      <p:sp>
        <p:nvSpPr>
          <p:cNvPr id="3" name="Espace réservé du numéro de diapositive 2">
            <a:extLst>
              <a:ext uri="{FF2B5EF4-FFF2-40B4-BE49-F238E27FC236}">
                <a16:creationId xmlns:a16="http://schemas.microsoft.com/office/drawing/2014/main" id="{6342B8DB-093E-4405-9AF6-4E74C668CCCB}"/>
              </a:ext>
            </a:extLst>
          </p:cNvPr>
          <p:cNvSpPr>
            <a:spLocks noGrp="1"/>
          </p:cNvSpPr>
          <p:nvPr>
            <p:ph type="sldNum" sz="quarter" idx="12"/>
          </p:nvPr>
        </p:nvSpPr>
        <p:spPr>
          <a:xfrm>
            <a:off x="9294119" y="6404934"/>
            <a:ext cx="2743200" cy="365125"/>
          </a:xfrm>
        </p:spPr>
        <p:txBody>
          <a:bodyPr/>
          <a:lstStyle/>
          <a:p>
            <a:fld id="{6D22F896-40B5-4ADD-8801-0D06FADFA095}" type="slidenum">
              <a:rPr lang="en-US" smtClean="0"/>
              <a:t>5</a:t>
            </a:fld>
            <a:endParaRPr lang="en-US" dirty="0"/>
          </a:p>
        </p:txBody>
      </p:sp>
      <p:sp>
        <p:nvSpPr>
          <p:cNvPr id="5" name="ZoneTexte 4">
            <a:extLst>
              <a:ext uri="{FF2B5EF4-FFF2-40B4-BE49-F238E27FC236}">
                <a16:creationId xmlns:a16="http://schemas.microsoft.com/office/drawing/2014/main" id="{86848A21-E071-45E0-B6AC-64D63B7608FB}"/>
              </a:ext>
            </a:extLst>
          </p:cNvPr>
          <p:cNvSpPr txBox="1"/>
          <p:nvPr/>
        </p:nvSpPr>
        <p:spPr>
          <a:xfrm>
            <a:off x="6840287" y="1123955"/>
            <a:ext cx="5552105" cy="830997"/>
          </a:xfrm>
          <a:prstGeom prst="rect">
            <a:avLst/>
          </a:prstGeom>
          <a:noFill/>
        </p:spPr>
        <p:txBody>
          <a:bodyPr wrap="square" rtlCol="0">
            <a:spAutoFit/>
          </a:bodyPr>
          <a:lstStyle/>
          <a:p>
            <a:r>
              <a:rPr lang="fr-FR" sz="1200" b="1" dirty="0">
                <a:solidFill>
                  <a:srgbClr val="C00000"/>
                </a:solidFill>
              </a:rPr>
              <a:t>2016 : Dunkerque : 1,23 Mds d’€ d’investissements par EDF et Total</a:t>
            </a:r>
          </a:p>
          <a:p>
            <a:endParaRPr lang="fr-FR" sz="1200" b="1" dirty="0"/>
          </a:p>
          <a:p>
            <a:r>
              <a:rPr lang="fr-FR" sz="1200" b="1" dirty="0"/>
              <a:t>En 2018 : </a:t>
            </a:r>
          </a:p>
          <a:p>
            <a:endParaRPr lang="en-GB" sz="1200" dirty="0"/>
          </a:p>
        </p:txBody>
      </p:sp>
      <p:pic>
        <p:nvPicPr>
          <p:cNvPr id="7" name="Image 6">
            <a:extLst>
              <a:ext uri="{FF2B5EF4-FFF2-40B4-BE49-F238E27FC236}">
                <a16:creationId xmlns:a16="http://schemas.microsoft.com/office/drawing/2014/main" id="{04FBE0F7-C6F3-4230-8CC3-DD3C0109EC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38916" y="1966946"/>
            <a:ext cx="3954846" cy="367013"/>
          </a:xfrm>
          <a:prstGeom prst="rect">
            <a:avLst/>
          </a:prstGeom>
        </p:spPr>
      </p:pic>
      <p:pic>
        <p:nvPicPr>
          <p:cNvPr id="9" name="Image 8">
            <a:extLst>
              <a:ext uri="{FF2B5EF4-FFF2-40B4-BE49-F238E27FC236}">
                <a16:creationId xmlns:a16="http://schemas.microsoft.com/office/drawing/2014/main" id="{B4741A27-0B1F-4472-9E33-4B9F149B66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38916" y="1383737"/>
            <a:ext cx="4233200" cy="613373"/>
          </a:xfrm>
          <a:prstGeom prst="rect">
            <a:avLst/>
          </a:prstGeom>
        </p:spPr>
      </p:pic>
      <p:pic>
        <p:nvPicPr>
          <p:cNvPr id="12" name="Image 11">
            <a:extLst>
              <a:ext uri="{FF2B5EF4-FFF2-40B4-BE49-F238E27FC236}">
                <a16:creationId xmlns:a16="http://schemas.microsoft.com/office/drawing/2014/main" id="{0A6E5DBF-8E3D-4B47-B199-1D7D6E05094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31265" y="2486071"/>
            <a:ext cx="4474740" cy="1185672"/>
          </a:xfrm>
          <a:prstGeom prst="rect">
            <a:avLst/>
          </a:prstGeom>
        </p:spPr>
      </p:pic>
      <p:sp>
        <p:nvSpPr>
          <p:cNvPr id="6" name="Forme libre : forme 5">
            <a:extLst>
              <a:ext uri="{FF2B5EF4-FFF2-40B4-BE49-F238E27FC236}">
                <a16:creationId xmlns:a16="http://schemas.microsoft.com/office/drawing/2014/main" id="{44A7F0E6-97D2-4626-8998-CD2A77F3D522}"/>
              </a:ext>
            </a:extLst>
          </p:cNvPr>
          <p:cNvSpPr/>
          <p:nvPr/>
        </p:nvSpPr>
        <p:spPr>
          <a:xfrm>
            <a:off x="1612900" y="1803400"/>
            <a:ext cx="1676400" cy="3251200"/>
          </a:xfrm>
          <a:custGeom>
            <a:avLst/>
            <a:gdLst>
              <a:gd name="connsiteX0" fmla="*/ 0 w 1676400"/>
              <a:gd name="connsiteY0" fmla="*/ 0 h 3251200"/>
              <a:gd name="connsiteX1" fmla="*/ 146050 w 1676400"/>
              <a:gd name="connsiteY1" fmla="*/ 666750 h 3251200"/>
              <a:gd name="connsiteX2" fmla="*/ 57150 w 1676400"/>
              <a:gd name="connsiteY2" fmla="*/ 1593850 h 3251200"/>
              <a:gd name="connsiteX3" fmla="*/ 311150 w 1676400"/>
              <a:gd name="connsiteY3" fmla="*/ 2019300 h 3251200"/>
              <a:gd name="connsiteX4" fmla="*/ 920750 w 1676400"/>
              <a:gd name="connsiteY4" fmla="*/ 2203450 h 3251200"/>
              <a:gd name="connsiteX5" fmla="*/ 1676400 w 1676400"/>
              <a:gd name="connsiteY5" fmla="*/ 3251200 h 32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00" h="3251200">
                <a:moveTo>
                  <a:pt x="0" y="0"/>
                </a:moveTo>
                <a:cubicBezTo>
                  <a:pt x="68262" y="200554"/>
                  <a:pt x="136525" y="401108"/>
                  <a:pt x="146050" y="666750"/>
                </a:cubicBezTo>
                <a:cubicBezTo>
                  <a:pt x="155575" y="932392"/>
                  <a:pt x="29633" y="1368425"/>
                  <a:pt x="57150" y="1593850"/>
                </a:cubicBezTo>
                <a:cubicBezTo>
                  <a:pt x="84667" y="1819275"/>
                  <a:pt x="167217" y="1917700"/>
                  <a:pt x="311150" y="2019300"/>
                </a:cubicBezTo>
                <a:cubicBezTo>
                  <a:pt x="455083" y="2120900"/>
                  <a:pt x="693208" y="1998133"/>
                  <a:pt x="920750" y="2203450"/>
                </a:cubicBezTo>
                <a:cubicBezTo>
                  <a:pt x="1148292" y="2408767"/>
                  <a:pt x="1412346" y="2829983"/>
                  <a:pt x="1676400" y="3251200"/>
                </a:cubicBezTo>
              </a:path>
            </a:pathLst>
          </a:custGeom>
          <a:noFill/>
          <a:ln>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ZoneTexte 7">
            <a:extLst>
              <a:ext uri="{FF2B5EF4-FFF2-40B4-BE49-F238E27FC236}">
                <a16:creationId xmlns:a16="http://schemas.microsoft.com/office/drawing/2014/main" id="{7B774A69-9FC0-4BF9-A748-2BE4A0E40561}"/>
              </a:ext>
            </a:extLst>
          </p:cNvPr>
          <p:cNvSpPr txBox="1"/>
          <p:nvPr/>
        </p:nvSpPr>
        <p:spPr>
          <a:xfrm>
            <a:off x="642017" y="1163855"/>
            <a:ext cx="2496496" cy="646331"/>
          </a:xfrm>
          <a:prstGeom prst="rect">
            <a:avLst/>
          </a:prstGeom>
          <a:noFill/>
        </p:spPr>
        <p:txBody>
          <a:bodyPr wrap="square" rtlCol="0">
            <a:spAutoFit/>
          </a:bodyPr>
          <a:lstStyle/>
          <a:p>
            <a:r>
              <a:rPr lang="fr-FR" b="1" dirty="0">
                <a:solidFill>
                  <a:srgbClr val="C00000"/>
                </a:solidFill>
              </a:rPr>
              <a:t>Conversion en « Power to Gas »</a:t>
            </a:r>
            <a:endParaRPr lang="en-GB" b="1" dirty="0">
              <a:solidFill>
                <a:srgbClr val="C00000"/>
              </a:solidFill>
            </a:endParaRPr>
          </a:p>
        </p:txBody>
      </p:sp>
      <p:sp>
        <p:nvSpPr>
          <p:cNvPr id="14" name="ZoneTexte 13">
            <a:extLst>
              <a:ext uri="{FF2B5EF4-FFF2-40B4-BE49-F238E27FC236}">
                <a16:creationId xmlns:a16="http://schemas.microsoft.com/office/drawing/2014/main" id="{61F7CEC1-20F8-4A95-BF03-E856C0C80F6D}"/>
              </a:ext>
            </a:extLst>
          </p:cNvPr>
          <p:cNvSpPr txBox="1"/>
          <p:nvPr/>
        </p:nvSpPr>
        <p:spPr>
          <a:xfrm>
            <a:off x="5205958" y="794523"/>
            <a:ext cx="6197600" cy="369332"/>
          </a:xfrm>
          <a:prstGeom prst="rect">
            <a:avLst/>
          </a:prstGeom>
          <a:noFill/>
        </p:spPr>
        <p:txBody>
          <a:bodyPr wrap="square">
            <a:spAutoFit/>
          </a:bodyPr>
          <a:lstStyle/>
          <a:p>
            <a:pPr algn="ctr"/>
            <a:r>
              <a:rPr lang="fr-FR" sz="1800" b="1" u="sng" dirty="0">
                <a:solidFill>
                  <a:srgbClr val="C00000"/>
                </a:solidFill>
              </a:rPr>
              <a:t>Quid des derniers investissements ?</a:t>
            </a:r>
          </a:p>
        </p:txBody>
      </p:sp>
    </p:spTree>
    <p:extLst>
      <p:ext uri="{BB962C8B-B14F-4D97-AF65-F5344CB8AC3E}">
        <p14:creationId xmlns:p14="http://schemas.microsoft.com/office/powerpoint/2010/main" val="2449025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0771" y="2751708"/>
            <a:ext cx="10958309" cy="648020"/>
          </a:xfrm>
        </p:spPr>
        <p:txBody>
          <a:bodyPr>
            <a:normAutofit fontScale="92500"/>
          </a:bodyPr>
          <a:lstStyle/>
          <a:p>
            <a:r>
              <a:rPr lang="fr-FR" sz="1600" dirty="0"/>
              <a:t>Depuis 1970, en France, la consommation finale d’électricité a quasiment triplé (d’environ 126 TWh à 433 TWh)</a:t>
            </a:r>
          </a:p>
          <a:p>
            <a:r>
              <a:rPr lang="fr-FR" sz="1600" dirty="0"/>
              <a:t>La consommation du résidentiel-tertiaire a été multipliée par 7 sur cette période !</a:t>
            </a:r>
          </a:p>
          <a:p>
            <a:endParaRPr lang="fr-FR" sz="1600" dirty="0"/>
          </a:p>
        </p:txBody>
      </p:sp>
      <p:pic>
        <p:nvPicPr>
          <p:cNvPr id="19" name="Imag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86" y="1495087"/>
            <a:ext cx="998731" cy="1020762"/>
          </a:xfrm>
          <a:prstGeom prst="rect">
            <a:avLst/>
          </a:prstGeom>
        </p:spPr>
      </p:pic>
      <p:pic>
        <p:nvPicPr>
          <p:cNvPr id="20" name="Imag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46444" y="1525739"/>
            <a:ext cx="1028010" cy="947697"/>
          </a:xfrm>
          <a:prstGeom prst="rect">
            <a:avLst/>
          </a:prstGeom>
        </p:spPr>
      </p:pic>
      <p:pic>
        <p:nvPicPr>
          <p:cNvPr id="21" name="Imag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5222128" y="1820011"/>
            <a:ext cx="313520" cy="544535"/>
          </a:xfrm>
          <a:prstGeom prst="rect">
            <a:avLst/>
          </a:prstGeom>
        </p:spPr>
      </p:pic>
      <p:pic>
        <p:nvPicPr>
          <p:cNvPr id="22" name="Image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72285" y="1547439"/>
            <a:ext cx="2035129" cy="1035671"/>
          </a:xfrm>
          <a:prstGeom prst="rect">
            <a:avLst/>
          </a:prstGeom>
        </p:spPr>
      </p:pic>
      <p:pic>
        <p:nvPicPr>
          <p:cNvPr id="23" name="Image 2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01400" y="1420932"/>
            <a:ext cx="720603" cy="1130947"/>
          </a:xfrm>
          <a:prstGeom prst="rect">
            <a:avLst/>
          </a:prstGeom>
        </p:spPr>
      </p:pic>
      <p:pic>
        <p:nvPicPr>
          <p:cNvPr id="24" name="Image 2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00811" y="1425666"/>
            <a:ext cx="1177404" cy="1126213"/>
          </a:xfrm>
          <a:prstGeom prst="rect">
            <a:avLst/>
          </a:prstGeom>
        </p:spPr>
      </p:pic>
      <p:pic>
        <p:nvPicPr>
          <p:cNvPr id="25" name="Image 2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771612" y="1471205"/>
            <a:ext cx="1505258" cy="1013267"/>
          </a:xfrm>
          <a:prstGeom prst="rect">
            <a:avLst/>
          </a:prstGeom>
        </p:spPr>
      </p:pic>
      <p:pic>
        <p:nvPicPr>
          <p:cNvPr id="26" name="Image 25"/>
          <p:cNvPicPr>
            <a:picLocks noChangeAspect="1"/>
          </p:cNvPicPr>
          <p:nvPr/>
        </p:nvPicPr>
        <p:blipFill>
          <a:blip r:embed="rId10" cstate="email">
            <a:extLst>
              <a:ext uri="{BEBA8EAE-BF5A-486C-A8C5-ECC9F3942E4B}">
                <a14:imgProps xmlns:a14="http://schemas.microsoft.com/office/drawing/2010/main">
                  <a14:imgLayer r:embed="rId11">
                    <a14:imgEffect>
                      <a14:artisticPencilSketch/>
                    </a14:imgEffect>
                  </a14:imgLayer>
                </a14:imgProps>
              </a:ext>
              <a:ext uri="{28A0092B-C50C-407E-A947-70E740481C1C}">
                <a14:useLocalDpi xmlns:a14="http://schemas.microsoft.com/office/drawing/2010/main"/>
              </a:ext>
            </a:extLst>
          </a:blip>
          <a:stretch>
            <a:fillRect/>
          </a:stretch>
        </p:blipFill>
        <p:spPr>
          <a:xfrm>
            <a:off x="3587840" y="1636469"/>
            <a:ext cx="1155883" cy="1049870"/>
          </a:xfrm>
          <a:prstGeom prst="rect">
            <a:avLst/>
          </a:prstGeom>
          <a:noFill/>
          <a:ln>
            <a:noFill/>
          </a:ln>
        </p:spPr>
      </p:pic>
      <p:sp>
        <p:nvSpPr>
          <p:cNvPr id="32" name="Titre 1"/>
          <p:cNvSpPr txBox="1">
            <a:spLocks/>
          </p:cNvSpPr>
          <p:nvPr/>
        </p:nvSpPr>
        <p:spPr>
          <a:xfrm>
            <a:off x="3374454" y="-65237"/>
            <a:ext cx="86106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fr-FR" sz="3600" b="1" dirty="0">
                <a:latin typeface="Frutiger Roman" panose="020B0600030504020204" pitchFamily="34" charset="0"/>
              </a:rPr>
              <a:t>L’électricité</a:t>
            </a:r>
            <a:endParaRPr lang="fr-FR" dirty="0">
              <a:latin typeface="Frutiger Roman" panose="020B0600030504020204" pitchFamily="34" charset="0"/>
            </a:endParaRPr>
          </a:p>
        </p:txBody>
      </p:sp>
      <p:sp>
        <p:nvSpPr>
          <p:cNvPr id="2" name="Espace réservé du numéro de diapositive 1">
            <a:extLst>
              <a:ext uri="{FF2B5EF4-FFF2-40B4-BE49-F238E27FC236}">
                <a16:creationId xmlns:a16="http://schemas.microsoft.com/office/drawing/2014/main" id="{3C5E7AD2-F02B-473E-AB45-F3A5C1CB166E}"/>
              </a:ext>
            </a:extLst>
          </p:cNvPr>
          <p:cNvSpPr>
            <a:spLocks noGrp="1"/>
          </p:cNvSpPr>
          <p:nvPr>
            <p:ph type="sldNum" sz="quarter" idx="12"/>
          </p:nvPr>
        </p:nvSpPr>
        <p:spPr>
          <a:xfrm>
            <a:off x="9202007" y="6360579"/>
            <a:ext cx="2743200" cy="365125"/>
          </a:xfrm>
        </p:spPr>
        <p:txBody>
          <a:bodyPr/>
          <a:lstStyle/>
          <a:p>
            <a:fld id="{6D22F896-40B5-4ADD-8801-0D06FADFA095}" type="slidenum">
              <a:rPr lang="en-US" smtClean="0"/>
              <a:t>6</a:t>
            </a:fld>
            <a:endParaRPr lang="en-US" dirty="0"/>
          </a:p>
        </p:txBody>
      </p:sp>
      <p:grpSp>
        <p:nvGrpSpPr>
          <p:cNvPr id="4" name="Groupe 3">
            <a:extLst>
              <a:ext uri="{FF2B5EF4-FFF2-40B4-BE49-F238E27FC236}">
                <a16:creationId xmlns:a16="http://schemas.microsoft.com/office/drawing/2014/main" id="{783FD2BB-6C12-49B2-822D-147A5A34CC65}"/>
              </a:ext>
            </a:extLst>
          </p:cNvPr>
          <p:cNvGrpSpPr/>
          <p:nvPr/>
        </p:nvGrpSpPr>
        <p:grpSpPr>
          <a:xfrm>
            <a:off x="201999" y="3614110"/>
            <a:ext cx="11906330" cy="2947679"/>
            <a:chOff x="201999" y="3614110"/>
            <a:chExt cx="11906330" cy="2947679"/>
          </a:xfrm>
        </p:grpSpPr>
        <p:grpSp>
          <p:nvGrpSpPr>
            <p:cNvPr id="30" name="Groupe 29">
              <a:extLst>
                <a:ext uri="{FF2B5EF4-FFF2-40B4-BE49-F238E27FC236}">
                  <a16:creationId xmlns:a16="http://schemas.microsoft.com/office/drawing/2014/main" id="{806D5BD9-23EA-440C-A86F-B8F3014095B1}"/>
                </a:ext>
              </a:extLst>
            </p:cNvPr>
            <p:cNvGrpSpPr/>
            <p:nvPr/>
          </p:nvGrpSpPr>
          <p:grpSpPr>
            <a:xfrm>
              <a:off x="201999" y="3614110"/>
              <a:ext cx="6621199" cy="2947679"/>
              <a:chOff x="4527367" y="4017688"/>
              <a:chExt cx="6346697" cy="2828836"/>
            </a:xfrm>
          </p:grpSpPr>
          <p:pic>
            <p:nvPicPr>
              <p:cNvPr id="34" name="Image 33">
                <a:extLst>
                  <a:ext uri="{FF2B5EF4-FFF2-40B4-BE49-F238E27FC236}">
                    <a16:creationId xmlns:a16="http://schemas.microsoft.com/office/drawing/2014/main" id="{5B0B2D5F-4421-4F5B-AE7F-C93A2BC84BF0}"/>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4527367" y="4278719"/>
                <a:ext cx="2106201" cy="2160000"/>
              </a:xfrm>
              <a:prstGeom prst="rect">
                <a:avLst/>
              </a:prstGeom>
            </p:spPr>
          </p:pic>
          <p:pic>
            <p:nvPicPr>
              <p:cNvPr id="35" name="Image 34">
                <a:extLst>
                  <a:ext uri="{FF2B5EF4-FFF2-40B4-BE49-F238E27FC236}">
                    <a16:creationId xmlns:a16="http://schemas.microsoft.com/office/drawing/2014/main" id="{B32F1D12-B78C-4229-A3B2-052CEED2C86B}"/>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t="-3857"/>
              <a:stretch/>
            </p:blipFill>
            <p:spPr>
              <a:xfrm>
                <a:off x="6483209" y="4143556"/>
                <a:ext cx="2311346" cy="2042537"/>
              </a:xfrm>
              <a:prstGeom prst="rect">
                <a:avLst/>
              </a:prstGeom>
            </p:spPr>
          </p:pic>
          <p:pic>
            <p:nvPicPr>
              <p:cNvPr id="36" name="Image 35">
                <a:extLst>
                  <a:ext uri="{FF2B5EF4-FFF2-40B4-BE49-F238E27FC236}">
                    <a16:creationId xmlns:a16="http://schemas.microsoft.com/office/drawing/2014/main" id="{35A4867B-BFF2-4F91-A9E9-3A9B872F06C2}"/>
                  </a:ext>
                </a:extLst>
              </p:cNvPr>
              <p:cNvPicPr>
                <a:picLocks noChangeAspect="1"/>
              </p:cNvPicPr>
              <p:nvPr/>
            </p:nvPicPr>
            <p:blipFill>
              <a:blip r:embed="rId14"/>
              <a:stretch>
                <a:fillRect/>
              </a:stretch>
            </p:blipFill>
            <p:spPr>
              <a:xfrm>
                <a:off x="8859376" y="4770141"/>
                <a:ext cx="2014688" cy="1238467"/>
              </a:xfrm>
              <a:prstGeom prst="rect">
                <a:avLst/>
              </a:prstGeom>
            </p:spPr>
          </p:pic>
          <p:pic>
            <p:nvPicPr>
              <p:cNvPr id="37" name="Image 36">
                <a:extLst>
                  <a:ext uri="{FF2B5EF4-FFF2-40B4-BE49-F238E27FC236}">
                    <a16:creationId xmlns:a16="http://schemas.microsoft.com/office/drawing/2014/main" id="{EBAE3C14-9898-4BFD-808A-AF3396CE3124}"/>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553663" y="4017688"/>
                <a:ext cx="4094275" cy="182238"/>
              </a:xfrm>
              <a:prstGeom prst="rect">
                <a:avLst/>
              </a:prstGeom>
            </p:spPr>
          </p:pic>
          <p:pic>
            <p:nvPicPr>
              <p:cNvPr id="38" name="Image 37">
                <a:extLst>
                  <a:ext uri="{FF2B5EF4-FFF2-40B4-BE49-F238E27FC236}">
                    <a16:creationId xmlns:a16="http://schemas.microsoft.com/office/drawing/2014/main" id="{025A88F5-13AF-48BA-97CD-DA042BCAEB41}"/>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726866" y="6541133"/>
                <a:ext cx="4771106" cy="305391"/>
              </a:xfrm>
              <a:prstGeom prst="rect">
                <a:avLst/>
              </a:prstGeom>
            </p:spPr>
          </p:pic>
        </p:grpSp>
        <p:pic>
          <p:nvPicPr>
            <p:cNvPr id="39" name="Image 38">
              <a:extLst>
                <a:ext uri="{FF2B5EF4-FFF2-40B4-BE49-F238E27FC236}">
                  <a16:creationId xmlns:a16="http://schemas.microsoft.com/office/drawing/2014/main" id="{3A489362-5A60-4C86-AD89-7005A4EB53F7}"/>
                </a:ext>
              </a:extLst>
            </p:cNvPr>
            <p:cNvPicPr>
              <a:picLocks noChangeAspect="1"/>
            </p:cNvPicPr>
            <p:nvPr/>
          </p:nvPicPr>
          <p:blipFill>
            <a:blip r:embed="rId17"/>
            <a:stretch>
              <a:fillRect/>
            </a:stretch>
          </p:blipFill>
          <p:spPr>
            <a:xfrm>
              <a:off x="6743744" y="3628294"/>
              <a:ext cx="5364585" cy="2832271"/>
            </a:xfrm>
            <a:prstGeom prst="rect">
              <a:avLst/>
            </a:prstGeom>
          </p:spPr>
        </p:pic>
      </p:grpSp>
      <p:sp>
        <p:nvSpPr>
          <p:cNvPr id="28" name="ZoneTexte 27"/>
          <p:cNvSpPr txBox="1"/>
          <p:nvPr/>
        </p:nvSpPr>
        <p:spPr>
          <a:xfrm rot="20661547">
            <a:off x="944755" y="2837192"/>
            <a:ext cx="9655059"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t>La consommation d’électricité en période de « pointe » a augmenté</a:t>
            </a:r>
          </a:p>
        </p:txBody>
      </p:sp>
      <p:sp>
        <p:nvSpPr>
          <p:cNvPr id="41" name="ZoneTexte 40">
            <a:extLst>
              <a:ext uri="{FF2B5EF4-FFF2-40B4-BE49-F238E27FC236}">
                <a16:creationId xmlns:a16="http://schemas.microsoft.com/office/drawing/2014/main" id="{2D53ED11-F020-4E15-9631-083496210528}"/>
              </a:ext>
            </a:extLst>
          </p:cNvPr>
          <p:cNvSpPr txBox="1"/>
          <p:nvPr/>
        </p:nvSpPr>
        <p:spPr>
          <a:xfrm rot="20661547">
            <a:off x="1499021" y="3538669"/>
            <a:ext cx="965505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t>La période de « pointe » s’étend dans la journée </a:t>
            </a:r>
          </a:p>
          <a:p>
            <a:pPr algn="ctr"/>
            <a:r>
              <a:rPr lang="fr-FR" sz="2000" b="1" dirty="0"/>
              <a:t>…et bientôt la nuit avec les recharges de voitures électriques !</a:t>
            </a:r>
          </a:p>
        </p:txBody>
      </p:sp>
      <p:sp>
        <p:nvSpPr>
          <p:cNvPr id="27" name="ZoneTexte 26"/>
          <p:cNvSpPr txBox="1"/>
          <p:nvPr/>
        </p:nvSpPr>
        <p:spPr>
          <a:xfrm rot="20661547">
            <a:off x="968926" y="1405303"/>
            <a:ext cx="6951171"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b="1" dirty="0"/>
              <a:t>Augmentation de la « Thermosensibilité » </a:t>
            </a:r>
          </a:p>
          <a:p>
            <a:pPr algn="ctr"/>
            <a:r>
              <a:rPr lang="fr-FR" sz="2400" dirty="0"/>
              <a:t>-1 °c </a:t>
            </a:r>
            <a:r>
              <a:rPr lang="fr-FR" sz="2400" dirty="0">
                <a:sym typeface="Wingdings" panose="05000000000000000000" pitchFamily="2" charset="2"/>
              </a:rPr>
              <a:t> ~ +2 000 MW</a:t>
            </a:r>
          </a:p>
          <a:p>
            <a:pPr algn="ctr"/>
            <a:r>
              <a:rPr lang="fr-FR" sz="2400" dirty="0">
                <a:sym typeface="Wingdings" panose="05000000000000000000" pitchFamily="2" charset="2"/>
              </a:rPr>
              <a:t> </a:t>
            </a:r>
            <a:r>
              <a:rPr lang="fr-FR" sz="1400" dirty="0">
                <a:sym typeface="Wingdings" panose="05000000000000000000" pitchFamily="2" charset="2"/>
              </a:rPr>
              <a:t>(la France est le pays le plus thermosensible d’</a:t>
            </a:r>
            <a:r>
              <a:rPr lang="fr-FR" sz="1400" b="1" dirty="0">
                <a:sym typeface="Wingdings" panose="05000000000000000000" pitchFamily="2" charset="2"/>
              </a:rPr>
              <a:t>€</a:t>
            </a:r>
            <a:r>
              <a:rPr lang="fr-FR" sz="1400" dirty="0" err="1">
                <a:sym typeface="Wingdings" panose="05000000000000000000" pitchFamily="2" charset="2"/>
              </a:rPr>
              <a:t>urope</a:t>
            </a:r>
            <a:r>
              <a:rPr lang="fr-FR" sz="1400" dirty="0">
                <a:sym typeface="Wingdings" panose="05000000000000000000" pitchFamily="2" charset="2"/>
              </a:rPr>
              <a:t>)</a:t>
            </a:r>
            <a:endParaRPr lang="fr-FR" sz="1400" dirty="0"/>
          </a:p>
        </p:txBody>
      </p:sp>
    </p:spTree>
    <p:extLst>
      <p:ext uri="{BB962C8B-B14F-4D97-AF65-F5344CB8AC3E}">
        <p14:creationId xmlns:p14="http://schemas.microsoft.com/office/powerpoint/2010/main" val="3852710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500"/>
                                        <p:tgtEl>
                                          <p:spTgt spid="3">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ppt_x"/>
                                          </p:val>
                                        </p:tav>
                                        <p:tav tm="100000">
                                          <p:val>
                                            <p:strVal val="#ppt_x"/>
                                          </p:val>
                                        </p:tav>
                                      </p:tavLst>
                                    </p:anim>
                                    <p:anim calcmode="lin" valueType="num">
                                      <p:cBhvr additive="base">
                                        <p:cTn id="2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ppt_x"/>
                                          </p:val>
                                        </p:tav>
                                        <p:tav tm="100000">
                                          <p:val>
                                            <p:strVal val="#ppt_x"/>
                                          </p:val>
                                        </p:tav>
                                      </p:tavLst>
                                    </p:anim>
                                    <p:anim calcmode="lin" valueType="num">
                                      <p:cBhvr additive="base">
                                        <p:cTn id="31"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8" grpId="0" animBg="1"/>
      <p:bldP spid="41"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1"/>
          <p:cNvSpPr>
            <a:spLocks noGrp="1"/>
          </p:cNvSpPr>
          <p:nvPr>
            <p:ph type="title"/>
          </p:nvPr>
        </p:nvSpPr>
        <p:spPr>
          <a:xfrm>
            <a:off x="2165389" y="66015"/>
            <a:ext cx="9841785" cy="1293028"/>
          </a:xfrm>
        </p:spPr>
        <p:txBody>
          <a:bodyPr>
            <a:normAutofit/>
          </a:bodyPr>
          <a:lstStyle/>
          <a:p>
            <a:r>
              <a:rPr lang="fr-FR" sz="3600" b="1" dirty="0">
                <a:latin typeface="Frutiger Roman" panose="020B0600030504020204" pitchFamily="34" charset="0"/>
              </a:rPr>
              <a:t>Comparaison des moyens de production</a:t>
            </a:r>
            <a:endParaRPr lang="fr-FR" dirty="0">
              <a:latin typeface="Frutiger Roman" panose="020B0600030504020204" pitchFamily="34" charset="0"/>
            </a:endParaRPr>
          </a:p>
        </p:txBody>
      </p:sp>
      <p:sp>
        <p:nvSpPr>
          <p:cNvPr id="2" name="Espace réservé du numéro de diapositive 1">
            <a:extLst>
              <a:ext uri="{FF2B5EF4-FFF2-40B4-BE49-F238E27FC236}">
                <a16:creationId xmlns:a16="http://schemas.microsoft.com/office/drawing/2014/main" id="{10E04F55-5DDB-4377-A452-EFA59EA06CB6}"/>
              </a:ext>
            </a:extLst>
          </p:cNvPr>
          <p:cNvSpPr>
            <a:spLocks noGrp="1"/>
          </p:cNvSpPr>
          <p:nvPr>
            <p:ph type="sldNum" sz="quarter" idx="12"/>
          </p:nvPr>
        </p:nvSpPr>
        <p:spPr>
          <a:xfrm>
            <a:off x="9263974" y="6436847"/>
            <a:ext cx="2743200" cy="365125"/>
          </a:xfrm>
        </p:spPr>
        <p:txBody>
          <a:bodyPr/>
          <a:lstStyle/>
          <a:p>
            <a:fld id="{6D22F896-40B5-4ADD-8801-0D06FADFA095}" type="slidenum">
              <a:rPr lang="en-US" smtClean="0"/>
              <a:t>7</a:t>
            </a:fld>
            <a:endParaRPr lang="en-US" dirty="0"/>
          </a:p>
        </p:txBody>
      </p:sp>
      <p:sp>
        <p:nvSpPr>
          <p:cNvPr id="4" name="ZoneTexte 3">
            <a:extLst>
              <a:ext uri="{FF2B5EF4-FFF2-40B4-BE49-F238E27FC236}">
                <a16:creationId xmlns:a16="http://schemas.microsoft.com/office/drawing/2014/main" id="{66813AC8-AADD-4679-97F3-25DA8BAB7FC3}"/>
              </a:ext>
            </a:extLst>
          </p:cNvPr>
          <p:cNvSpPr txBox="1"/>
          <p:nvPr/>
        </p:nvSpPr>
        <p:spPr>
          <a:xfrm>
            <a:off x="57632" y="6570468"/>
            <a:ext cx="11753336" cy="261610"/>
          </a:xfrm>
          <a:prstGeom prst="rect">
            <a:avLst/>
          </a:prstGeom>
          <a:noFill/>
        </p:spPr>
        <p:txBody>
          <a:bodyPr wrap="square" rtlCol="0">
            <a:spAutoFit/>
          </a:bodyPr>
          <a:lstStyle/>
          <a:p>
            <a:r>
              <a:rPr lang="fr-FR" sz="1100" b="1" i="1" dirty="0"/>
              <a:t>Sources : </a:t>
            </a:r>
            <a:r>
              <a:rPr lang="fr-FR" sz="1100" i="1" dirty="0"/>
              <a:t>DATALAB « les chiffres clés de l’énergie 2020 », </a:t>
            </a:r>
            <a:r>
              <a:rPr lang="fr-FR" sz="1100" i="1" dirty="0" err="1"/>
              <a:t>wikipédia</a:t>
            </a:r>
            <a:r>
              <a:rPr lang="fr-FR" sz="1100" i="1" dirty="0"/>
              <a:t>, www.total.direct-energie.com, www.photovoltaique.info ; ADEME ; www.connaissancedesenergies.org</a:t>
            </a:r>
          </a:p>
        </p:txBody>
      </p:sp>
      <p:sp>
        <p:nvSpPr>
          <p:cNvPr id="35" name="ZoneTexte 34">
            <a:extLst>
              <a:ext uri="{FF2B5EF4-FFF2-40B4-BE49-F238E27FC236}">
                <a16:creationId xmlns:a16="http://schemas.microsoft.com/office/drawing/2014/main" id="{0C1EDF87-C29E-4BDC-9F7A-DB44984CBF10}"/>
              </a:ext>
            </a:extLst>
          </p:cNvPr>
          <p:cNvSpPr txBox="1"/>
          <p:nvPr/>
        </p:nvSpPr>
        <p:spPr>
          <a:xfrm>
            <a:off x="884670" y="6067515"/>
            <a:ext cx="10422659" cy="369332"/>
          </a:xfrm>
          <a:prstGeom prst="rect">
            <a:avLst/>
          </a:prstGeom>
          <a:noFill/>
        </p:spPr>
        <p:txBody>
          <a:bodyPr wrap="square" rtlCol="0">
            <a:spAutoFit/>
          </a:bodyPr>
          <a:lstStyle/>
          <a:p>
            <a:r>
              <a:rPr lang="fr-FR" b="1" dirty="0">
                <a:latin typeface="EDF 2020" panose="020B0503020203020204" pitchFamily="34" charset="0"/>
                <a:sym typeface="Wingdings" panose="05000000000000000000" pitchFamily="2" charset="2"/>
              </a:rPr>
              <a:t>Equivalent</a:t>
            </a:r>
            <a:r>
              <a:rPr lang="fr-FR" dirty="0">
                <a:latin typeface="EDF 2020" panose="020B0503020203020204" pitchFamily="34" charset="0"/>
                <a:sym typeface="Wingdings" panose="05000000000000000000" pitchFamily="2" charset="2"/>
              </a:rPr>
              <a:t> </a:t>
            </a:r>
            <a:r>
              <a:rPr lang="fr-FR" b="1" u="sng" dirty="0">
                <a:latin typeface="EDF 2020" panose="020B0503020203020204" pitchFamily="34" charset="0"/>
                <a:sym typeface="Wingdings" panose="05000000000000000000" pitchFamily="2" charset="2"/>
              </a:rPr>
              <a:t>Solaire</a:t>
            </a:r>
            <a:r>
              <a:rPr lang="fr-FR" dirty="0">
                <a:latin typeface="EDF 2020" panose="020B0503020203020204" pitchFamily="34" charset="0"/>
                <a:sym typeface="Wingdings" panose="05000000000000000000" pitchFamily="2" charset="2"/>
              </a:rPr>
              <a:t> d’un EPR  </a:t>
            </a:r>
            <a:r>
              <a:rPr lang="fr-FR" b="1" dirty="0">
                <a:latin typeface="EDF 2020" panose="020B0503020203020204" pitchFamily="34" charset="0"/>
                <a:sym typeface="Wingdings" panose="05000000000000000000" pitchFamily="2" charset="2"/>
              </a:rPr>
              <a:t>~ 12 000 M€</a:t>
            </a:r>
            <a:r>
              <a:rPr lang="fr-FR" dirty="0">
                <a:latin typeface="EDF 2020" panose="020B0503020203020204" pitchFamily="34" charset="0"/>
                <a:sym typeface="Wingdings" panose="05000000000000000000" pitchFamily="2" charset="2"/>
              </a:rPr>
              <a:t>  </a:t>
            </a:r>
            <a:r>
              <a:rPr lang="fr-FR" b="1" dirty="0">
                <a:latin typeface="EDF 2020" panose="020B0503020203020204" pitchFamily="34" charset="0"/>
                <a:sym typeface="Wingdings" panose="05000000000000000000" pitchFamily="2" charset="2"/>
              </a:rPr>
              <a:t>104 00 hectares </a:t>
            </a:r>
            <a:r>
              <a:rPr lang="fr-FR" dirty="0">
                <a:latin typeface="EDF 2020" panose="020B0503020203020204" pitchFamily="34" charset="0"/>
                <a:sym typeface="Wingdings" panose="05000000000000000000" pitchFamily="2" charset="2"/>
              </a:rPr>
              <a:t>(la ville de Paris)  </a:t>
            </a:r>
            <a:r>
              <a:rPr lang="fr-FR" b="1" dirty="0">
                <a:latin typeface="EDF 2020" panose="020B0503020203020204" pitchFamily="34" charset="0"/>
                <a:sym typeface="Wingdings" panose="05000000000000000000" pitchFamily="2" charset="2"/>
              </a:rPr>
              <a:t>28 000 000 Tonnes de CO</a:t>
            </a:r>
            <a:r>
              <a:rPr lang="fr-FR" b="1" baseline="-25000" dirty="0">
                <a:latin typeface="EDF 2020" panose="020B0503020203020204" pitchFamily="34" charset="0"/>
                <a:sym typeface="Wingdings" panose="05000000000000000000" pitchFamily="2" charset="2"/>
              </a:rPr>
              <a:t>2</a:t>
            </a:r>
            <a:endParaRPr lang="fr-FR" dirty="0">
              <a:latin typeface="EDF 2020" panose="020B0503020203020204" pitchFamily="34" charset="0"/>
              <a:sym typeface="Wingdings" panose="05000000000000000000" pitchFamily="2" charset="2"/>
            </a:endParaRPr>
          </a:p>
        </p:txBody>
      </p:sp>
      <p:pic>
        <p:nvPicPr>
          <p:cNvPr id="5" name="Image 4">
            <a:extLst>
              <a:ext uri="{FF2B5EF4-FFF2-40B4-BE49-F238E27FC236}">
                <a16:creationId xmlns:a16="http://schemas.microsoft.com/office/drawing/2014/main" id="{372825E4-7501-4380-BCE5-69B225F47BF3}"/>
              </a:ext>
            </a:extLst>
          </p:cNvPr>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l="5736" t="2550" r="6382" b="2960"/>
          <a:stretch/>
        </p:blipFill>
        <p:spPr>
          <a:xfrm>
            <a:off x="230001" y="857066"/>
            <a:ext cx="11628025" cy="5184430"/>
          </a:xfrm>
          <a:prstGeom prst="rect">
            <a:avLst/>
          </a:prstGeom>
        </p:spPr>
      </p:pic>
    </p:spTree>
    <p:extLst>
      <p:ext uri="{BB962C8B-B14F-4D97-AF65-F5344CB8AC3E}">
        <p14:creationId xmlns:p14="http://schemas.microsoft.com/office/powerpoint/2010/main" val="594366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0" name="Groupe 39"/>
          <p:cNvGrpSpPr/>
          <p:nvPr/>
        </p:nvGrpSpPr>
        <p:grpSpPr>
          <a:xfrm>
            <a:off x="277918" y="1126905"/>
            <a:ext cx="8408358" cy="5635966"/>
            <a:chOff x="160792" y="1114414"/>
            <a:chExt cx="8408358" cy="5635966"/>
          </a:xfrm>
        </p:grpSpPr>
        <p:pic>
          <p:nvPicPr>
            <p:cNvPr id="25" name="Image 24"/>
            <p:cNvPicPr>
              <a:picLocks noChangeAspect="1"/>
            </p:cNvPicPr>
            <p:nvPr/>
          </p:nvPicPr>
          <p:blipFill>
            <a:blip r:embed="rId3"/>
            <a:stretch>
              <a:fillRect/>
            </a:stretch>
          </p:blipFill>
          <p:spPr>
            <a:xfrm>
              <a:off x="160792" y="1114414"/>
              <a:ext cx="8408358" cy="5399713"/>
            </a:xfrm>
            <a:prstGeom prst="rect">
              <a:avLst/>
            </a:prstGeom>
          </p:spPr>
        </p:pic>
        <p:sp>
          <p:nvSpPr>
            <p:cNvPr id="19" name="ZoneTexte 18"/>
            <p:cNvSpPr txBox="1"/>
            <p:nvPr/>
          </p:nvSpPr>
          <p:spPr>
            <a:xfrm>
              <a:off x="5516655" y="6496464"/>
              <a:ext cx="2716619" cy="253916"/>
            </a:xfrm>
            <a:prstGeom prst="rect">
              <a:avLst/>
            </a:prstGeom>
            <a:noFill/>
          </p:spPr>
          <p:txBody>
            <a:bodyPr wrap="square" rtlCol="0">
              <a:spAutoFit/>
            </a:bodyPr>
            <a:lstStyle/>
            <a:p>
              <a:r>
                <a:rPr lang="fr-FR" sz="1000" b="1" i="1" dirty="0"/>
                <a:t>Sources : </a:t>
              </a:r>
              <a:r>
                <a:rPr lang="fr-FR" sz="1000" i="1" dirty="0"/>
                <a:t>www.rte-france.com</a:t>
              </a:r>
            </a:p>
          </p:txBody>
        </p:sp>
      </p:grpSp>
      <p:pic>
        <p:nvPicPr>
          <p:cNvPr id="58" name="Image 57"/>
          <p:cNvPicPr>
            <a:picLocks noChangeAspect="1"/>
          </p:cNvPicPr>
          <p:nvPr/>
        </p:nvPicPr>
        <p:blipFill>
          <a:blip r:embed="rId4"/>
          <a:stretch>
            <a:fillRect/>
          </a:stretch>
        </p:blipFill>
        <p:spPr>
          <a:xfrm>
            <a:off x="14741" y="2549422"/>
            <a:ext cx="8698967" cy="2298349"/>
          </a:xfrm>
          <a:prstGeom prst="rect">
            <a:avLst/>
          </a:prstGeom>
        </p:spPr>
      </p:pic>
      <p:sp>
        <p:nvSpPr>
          <p:cNvPr id="30" name="Ellipse 29"/>
          <p:cNvSpPr/>
          <p:nvPr/>
        </p:nvSpPr>
        <p:spPr>
          <a:xfrm>
            <a:off x="2612571" y="1553029"/>
            <a:ext cx="870858" cy="1315635"/>
          </a:xfrm>
          <a:prstGeom prst="ellipse">
            <a:avLst/>
          </a:prstGeom>
          <a:noFill/>
          <a:ln w="5715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pSp>
        <p:nvGrpSpPr>
          <p:cNvPr id="38" name="Groupe 37"/>
          <p:cNvGrpSpPr/>
          <p:nvPr/>
        </p:nvGrpSpPr>
        <p:grpSpPr>
          <a:xfrm>
            <a:off x="8538478" y="998192"/>
            <a:ext cx="3444421" cy="5825797"/>
            <a:chOff x="8394664" y="999116"/>
            <a:chExt cx="3444421" cy="5825797"/>
          </a:xfrm>
        </p:grpSpPr>
        <p:sp>
          <p:nvSpPr>
            <p:cNvPr id="37" name="Rectangle 36"/>
            <p:cNvSpPr/>
            <p:nvPr/>
          </p:nvSpPr>
          <p:spPr>
            <a:xfrm>
              <a:off x="8702982" y="6240138"/>
              <a:ext cx="2792752" cy="584775"/>
            </a:xfrm>
            <a:prstGeom prst="rect">
              <a:avLst/>
            </a:prstGeom>
            <a:noFill/>
          </p:spPr>
          <p:txBody>
            <a:bodyPr wrap="none" lIns="91440" tIns="45720" rIns="91440" bIns="45720">
              <a:spAutoFit/>
            </a:bodyPr>
            <a:lstStyle/>
            <a:p>
              <a:pPr algn="ctr"/>
              <a:r>
                <a:rPr lang="fr-FR" sz="1600" b="1" u="sng" dirty="0">
                  <a:ln w="0"/>
                </a:rPr>
                <a:t>Répartition moyenne </a:t>
              </a:r>
            </a:p>
            <a:p>
              <a:pPr algn="ctr"/>
              <a:r>
                <a:rPr lang="fr-FR" sz="1600" b="1" u="sng" dirty="0">
                  <a:ln w="0"/>
                </a:rPr>
                <a:t>sur la journée </a:t>
              </a:r>
              <a:r>
                <a:rPr lang="fr-FR" sz="1100" b="1" u="sng" dirty="0">
                  <a:ln w="0"/>
                </a:rPr>
                <a:t>(hors pompage)</a:t>
              </a:r>
              <a:endParaRPr lang="fr-FR" sz="900" b="1" u="sng" dirty="0">
                <a:ln w="0"/>
              </a:endParaRPr>
            </a:p>
          </p:txBody>
        </p:sp>
        <p:pic>
          <p:nvPicPr>
            <p:cNvPr id="17" name="Image 16"/>
            <p:cNvPicPr>
              <a:picLocks noChangeAspect="1"/>
            </p:cNvPicPr>
            <p:nvPr/>
          </p:nvPicPr>
          <p:blipFill>
            <a:blip r:embed="rId5"/>
            <a:stretch>
              <a:fillRect/>
            </a:stretch>
          </p:blipFill>
          <p:spPr>
            <a:xfrm>
              <a:off x="8394664" y="999116"/>
              <a:ext cx="3444421" cy="5338853"/>
            </a:xfrm>
            <a:prstGeom prst="rect">
              <a:avLst/>
            </a:prstGeom>
          </p:spPr>
        </p:pic>
      </p:grpSp>
      <p:grpSp>
        <p:nvGrpSpPr>
          <p:cNvPr id="39" name="Groupe 38"/>
          <p:cNvGrpSpPr/>
          <p:nvPr/>
        </p:nvGrpSpPr>
        <p:grpSpPr>
          <a:xfrm>
            <a:off x="8554260" y="1047107"/>
            <a:ext cx="3564938" cy="5815353"/>
            <a:chOff x="8554260" y="1047107"/>
            <a:chExt cx="3564938" cy="5815353"/>
          </a:xfrm>
        </p:grpSpPr>
        <p:grpSp>
          <p:nvGrpSpPr>
            <p:cNvPr id="36" name="Groupe 35"/>
            <p:cNvGrpSpPr/>
            <p:nvPr/>
          </p:nvGrpSpPr>
          <p:grpSpPr>
            <a:xfrm>
              <a:off x="8554260" y="1047107"/>
              <a:ext cx="3564938" cy="5241022"/>
              <a:chOff x="8496314" y="1055804"/>
              <a:chExt cx="3564938" cy="5241022"/>
            </a:xfrm>
          </p:grpSpPr>
          <p:pic>
            <p:nvPicPr>
              <p:cNvPr id="27" name="Image 26"/>
              <p:cNvPicPr>
                <a:picLocks noChangeAspect="1"/>
              </p:cNvPicPr>
              <p:nvPr/>
            </p:nvPicPr>
            <p:blipFill>
              <a:blip r:embed="rId6"/>
              <a:stretch>
                <a:fillRect/>
              </a:stretch>
            </p:blipFill>
            <p:spPr>
              <a:xfrm>
                <a:off x="8496314" y="1055804"/>
                <a:ext cx="3463288" cy="5241022"/>
              </a:xfrm>
              <a:prstGeom prst="rect">
                <a:avLst/>
              </a:prstGeom>
            </p:spPr>
          </p:pic>
          <p:sp>
            <p:nvSpPr>
              <p:cNvPr id="28" name="Rectangle 27"/>
              <p:cNvSpPr/>
              <p:nvPr/>
            </p:nvSpPr>
            <p:spPr>
              <a:xfrm>
                <a:off x="10991728" y="3345376"/>
                <a:ext cx="1069524" cy="646331"/>
              </a:xfrm>
              <a:prstGeom prst="rect">
                <a:avLst/>
              </a:prstGeom>
              <a:noFill/>
            </p:spPr>
            <p:txBody>
              <a:bodyPr wrap="none" lIns="91440" tIns="45720" rIns="91440" bIns="45720">
                <a:spAutoFit/>
              </a:bodyPr>
              <a:lstStyle/>
              <a:p>
                <a:pPr algn="ctr"/>
                <a:r>
                  <a:rPr lang="fr-FR" b="0" cap="none" spc="0" dirty="0">
                    <a:ln w="0"/>
                    <a:solidFill>
                      <a:schemeClr val="tx1"/>
                    </a:solidFill>
                    <a:effectLst>
                      <a:outerShdw blurRad="38100" dist="19050" dir="2700000" algn="tl" rotWithShape="0">
                        <a:schemeClr val="dk1">
                          <a:alpha val="40000"/>
                        </a:schemeClr>
                      </a:outerShdw>
                    </a:effectLst>
                  </a:rPr>
                  <a:t>Hydro : </a:t>
                </a:r>
              </a:p>
              <a:p>
                <a:pPr algn="ctr"/>
                <a:r>
                  <a:rPr lang="fr-FR" b="0" cap="none" spc="0" dirty="0">
                    <a:ln w="0"/>
                    <a:solidFill>
                      <a:schemeClr val="tx1"/>
                    </a:solidFill>
                    <a:effectLst>
                      <a:outerShdw blurRad="38100" dist="19050" dir="2700000" algn="tl" rotWithShape="0">
                        <a:schemeClr val="dk1">
                          <a:alpha val="40000"/>
                        </a:schemeClr>
                      </a:outerShdw>
                    </a:effectLst>
                  </a:rPr>
                  <a:t>40,38 % </a:t>
                </a:r>
              </a:p>
            </p:txBody>
          </p:sp>
          <p:sp>
            <p:nvSpPr>
              <p:cNvPr id="29" name="Accolade fermante 28"/>
              <p:cNvSpPr/>
              <p:nvPr/>
            </p:nvSpPr>
            <p:spPr>
              <a:xfrm>
                <a:off x="10556070" y="2967335"/>
                <a:ext cx="430387" cy="1415979"/>
              </a:xfrm>
              <a:prstGeom prst="rightBrace">
                <a:avLst>
                  <a:gd name="adj1" fmla="val 50298"/>
                  <a:gd name="adj2" fmla="val 49066"/>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grpSp>
        <p:sp>
          <p:nvSpPr>
            <p:cNvPr id="18" name="Rectangle 17"/>
            <p:cNvSpPr/>
            <p:nvPr/>
          </p:nvSpPr>
          <p:spPr>
            <a:xfrm>
              <a:off x="8699201" y="6277685"/>
              <a:ext cx="3324949" cy="584775"/>
            </a:xfrm>
            <a:prstGeom prst="rect">
              <a:avLst/>
            </a:prstGeom>
            <a:solidFill>
              <a:schemeClr val="bg1"/>
            </a:solidFill>
          </p:spPr>
          <p:txBody>
            <a:bodyPr wrap="none" lIns="91440" tIns="45720" rIns="91440" bIns="45720">
              <a:spAutoFit/>
            </a:bodyPr>
            <a:lstStyle/>
            <a:p>
              <a:pPr algn="ctr"/>
              <a:r>
                <a:rPr lang="fr-FR" sz="1600" b="1" u="sng" dirty="0">
                  <a:ln w="0"/>
                </a:rPr>
                <a:t>Répartition de la Variation Max </a:t>
              </a:r>
            </a:p>
            <a:p>
              <a:pPr algn="ctr"/>
              <a:r>
                <a:rPr lang="fr-FR" sz="1600" b="1" u="sng" dirty="0">
                  <a:ln w="0"/>
                </a:rPr>
                <a:t>sur la journée </a:t>
              </a:r>
              <a:r>
                <a:rPr lang="fr-FR" sz="1100" b="1" u="sng" dirty="0">
                  <a:ln w="0"/>
                </a:rPr>
                <a:t>(hors pompage)</a:t>
              </a:r>
            </a:p>
          </p:txBody>
        </p:sp>
      </p:grpSp>
      <p:grpSp>
        <p:nvGrpSpPr>
          <p:cNvPr id="51" name="Groupe 50"/>
          <p:cNvGrpSpPr/>
          <p:nvPr/>
        </p:nvGrpSpPr>
        <p:grpSpPr>
          <a:xfrm>
            <a:off x="8499049" y="1216528"/>
            <a:ext cx="3576607" cy="5607461"/>
            <a:chOff x="5239779" y="1216528"/>
            <a:chExt cx="3576607" cy="5607461"/>
          </a:xfrm>
        </p:grpSpPr>
        <p:grpSp>
          <p:nvGrpSpPr>
            <p:cNvPr id="47" name="Groupe 46"/>
            <p:cNvGrpSpPr/>
            <p:nvPr/>
          </p:nvGrpSpPr>
          <p:grpSpPr>
            <a:xfrm>
              <a:off x="5239779" y="1216528"/>
              <a:ext cx="3541236" cy="5607461"/>
              <a:chOff x="8521187" y="1214696"/>
              <a:chExt cx="3541236" cy="5607461"/>
            </a:xfrm>
          </p:grpSpPr>
          <p:pic>
            <p:nvPicPr>
              <p:cNvPr id="34" name="Image 3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521187" y="1214696"/>
                <a:ext cx="3541236" cy="5111904"/>
              </a:xfrm>
              <a:prstGeom prst="rect">
                <a:avLst/>
              </a:prstGeom>
            </p:spPr>
          </p:pic>
          <p:sp>
            <p:nvSpPr>
              <p:cNvPr id="42" name="Rectangle 41"/>
              <p:cNvSpPr/>
              <p:nvPr/>
            </p:nvSpPr>
            <p:spPr>
              <a:xfrm>
                <a:off x="8735846" y="6237382"/>
                <a:ext cx="2941831" cy="584775"/>
              </a:xfrm>
              <a:prstGeom prst="rect">
                <a:avLst/>
              </a:prstGeom>
              <a:solidFill>
                <a:schemeClr val="bg1"/>
              </a:solidFill>
            </p:spPr>
            <p:txBody>
              <a:bodyPr wrap="none" lIns="91440" tIns="45720" rIns="91440" bIns="45720">
                <a:spAutoFit/>
              </a:bodyPr>
              <a:lstStyle/>
              <a:p>
                <a:pPr algn="ctr"/>
                <a:r>
                  <a:rPr lang="fr-FR" sz="1600" b="1" u="sng" dirty="0">
                    <a:ln w="0"/>
                  </a:rPr>
                  <a:t>Répartition de la Variation </a:t>
                </a:r>
              </a:p>
              <a:p>
                <a:pPr algn="ctr"/>
                <a:r>
                  <a:rPr lang="fr-FR" sz="1600" b="1" u="sng" dirty="0">
                    <a:ln w="0"/>
                  </a:rPr>
                  <a:t>entre 7h et 8h45 </a:t>
                </a:r>
                <a:r>
                  <a:rPr lang="fr-FR" sz="1100" b="1" u="sng" dirty="0">
                    <a:ln w="0"/>
                  </a:rPr>
                  <a:t>(hors pompage)</a:t>
                </a:r>
              </a:p>
            </p:txBody>
          </p:sp>
        </p:grpSp>
        <p:sp>
          <p:nvSpPr>
            <p:cNvPr id="48" name="Rectangle 47"/>
            <p:cNvSpPr/>
            <p:nvPr/>
          </p:nvSpPr>
          <p:spPr>
            <a:xfrm>
              <a:off x="7810983" y="3415392"/>
              <a:ext cx="1005403" cy="646331"/>
            </a:xfrm>
            <a:prstGeom prst="rect">
              <a:avLst/>
            </a:prstGeom>
            <a:noFill/>
          </p:spPr>
          <p:txBody>
            <a:bodyPr wrap="none" lIns="91440" tIns="45720" rIns="91440" bIns="45720">
              <a:spAutoFit/>
            </a:bodyPr>
            <a:lstStyle/>
            <a:p>
              <a:pPr algn="ctr"/>
              <a:r>
                <a:rPr lang="fr-FR" b="0" cap="none" spc="0" dirty="0">
                  <a:ln w="0"/>
                  <a:solidFill>
                    <a:schemeClr val="tx1"/>
                  </a:solidFill>
                  <a:effectLst>
                    <a:outerShdw blurRad="38100" dist="19050" dir="2700000" algn="tl" rotWithShape="0">
                      <a:schemeClr val="dk1">
                        <a:alpha val="40000"/>
                      </a:schemeClr>
                    </a:outerShdw>
                  </a:effectLst>
                </a:rPr>
                <a:t>Hydro </a:t>
              </a:r>
            </a:p>
            <a:p>
              <a:pPr algn="ctr"/>
              <a:r>
                <a:rPr lang="fr-FR" dirty="0">
                  <a:ln w="0"/>
                  <a:effectLst>
                    <a:outerShdw blurRad="38100" dist="19050" dir="2700000" algn="tl" rotWithShape="0">
                      <a:schemeClr val="dk1">
                        <a:alpha val="40000"/>
                      </a:schemeClr>
                    </a:outerShdw>
                  </a:effectLst>
                </a:rPr>
                <a:t>65,84 %</a:t>
              </a:r>
              <a:endParaRPr lang="fr-FR" b="0" cap="none" spc="0" dirty="0">
                <a:ln w="0"/>
                <a:solidFill>
                  <a:schemeClr val="tx1"/>
                </a:solidFill>
                <a:effectLst>
                  <a:outerShdw blurRad="38100" dist="19050" dir="2700000" algn="tl" rotWithShape="0">
                    <a:schemeClr val="dk1">
                      <a:alpha val="40000"/>
                    </a:schemeClr>
                  </a:outerShdw>
                </a:effectLst>
              </a:endParaRPr>
            </a:p>
          </p:txBody>
        </p:sp>
        <p:sp>
          <p:nvSpPr>
            <p:cNvPr id="49" name="Accolade fermante 48"/>
            <p:cNvSpPr/>
            <p:nvPr/>
          </p:nvSpPr>
          <p:spPr>
            <a:xfrm>
              <a:off x="7388808" y="2691582"/>
              <a:ext cx="430387" cy="2267008"/>
            </a:xfrm>
            <a:prstGeom prst="rightBrace">
              <a:avLst>
                <a:gd name="adj1" fmla="val 50298"/>
                <a:gd name="adj2" fmla="val 49066"/>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grpSp>
      <p:cxnSp>
        <p:nvCxnSpPr>
          <p:cNvPr id="53" name="Connecteur droit 52"/>
          <p:cNvCxnSpPr/>
          <p:nvPr/>
        </p:nvCxnSpPr>
        <p:spPr>
          <a:xfrm flipH="1" flipV="1">
            <a:off x="566663" y="1738655"/>
            <a:ext cx="807693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flipH="1" flipV="1">
            <a:off x="591588" y="2554513"/>
            <a:ext cx="807693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1068442" y="1840253"/>
            <a:ext cx="1167306" cy="400110"/>
          </a:xfrm>
          <a:prstGeom prst="rect">
            <a:avLst/>
          </a:prstGeom>
          <a:noFill/>
        </p:spPr>
        <p:txBody>
          <a:bodyPr wrap="none" lIns="91440" tIns="45720" rIns="91440" bIns="45720">
            <a:spAutoFit/>
          </a:bodyPr>
          <a:lstStyle/>
          <a:p>
            <a:pPr algn="ctr"/>
            <a:r>
              <a:rPr lang="fr-FR" sz="2000" b="1" cap="none" spc="0" dirty="0">
                <a:ln w="0"/>
                <a:solidFill>
                  <a:schemeClr val="tx1"/>
                </a:solidFill>
                <a:effectLst>
                  <a:outerShdw blurRad="38100" dist="19050" dir="2700000" algn="tl" rotWithShape="0">
                    <a:schemeClr val="dk1">
                      <a:alpha val="40000"/>
                    </a:schemeClr>
                  </a:outerShdw>
                </a:effectLst>
              </a:rPr>
              <a:t>~17 GW</a:t>
            </a:r>
          </a:p>
        </p:txBody>
      </p:sp>
      <p:sp>
        <p:nvSpPr>
          <p:cNvPr id="57" name="ZoneTexte 56"/>
          <p:cNvSpPr txBox="1"/>
          <p:nvPr/>
        </p:nvSpPr>
        <p:spPr>
          <a:xfrm>
            <a:off x="1369943" y="3079521"/>
            <a:ext cx="6520225" cy="369332"/>
          </a:xfrm>
          <a:prstGeom prst="rect">
            <a:avLst/>
          </a:prstGeom>
          <a:noFill/>
        </p:spPr>
        <p:txBody>
          <a:bodyPr wrap="square" rtlCol="0">
            <a:spAutoFit/>
          </a:bodyPr>
          <a:lstStyle/>
          <a:p>
            <a:endParaRPr lang="fr-FR" dirty="0"/>
          </a:p>
        </p:txBody>
      </p:sp>
      <p:sp>
        <p:nvSpPr>
          <p:cNvPr id="59" name="Ellipse 58"/>
          <p:cNvSpPr/>
          <p:nvPr/>
        </p:nvSpPr>
        <p:spPr>
          <a:xfrm>
            <a:off x="6122883" y="1561765"/>
            <a:ext cx="1698172" cy="1006701"/>
          </a:xfrm>
          <a:prstGeom prst="ellipse">
            <a:avLst/>
          </a:prstGeom>
          <a:noFill/>
          <a:ln w="5715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cxnSp>
        <p:nvCxnSpPr>
          <p:cNvPr id="61" name="Connecteur droit avec flèche 60"/>
          <p:cNvCxnSpPr/>
          <p:nvPr/>
        </p:nvCxnSpPr>
        <p:spPr>
          <a:xfrm flipH="1">
            <a:off x="6776025" y="2555983"/>
            <a:ext cx="459135" cy="4155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p:nvPr/>
        </p:nvCxnSpPr>
        <p:spPr>
          <a:xfrm>
            <a:off x="3256498" y="2810226"/>
            <a:ext cx="314016" cy="5065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41" name="Groupe 40"/>
          <p:cNvGrpSpPr/>
          <p:nvPr/>
        </p:nvGrpSpPr>
        <p:grpSpPr>
          <a:xfrm>
            <a:off x="2873829" y="1146628"/>
            <a:ext cx="2068284" cy="5459788"/>
            <a:chOff x="2873829" y="1146628"/>
            <a:chExt cx="2068284" cy="4633698"/>
          </a:xfrm>
        </p:grpSpPr>
        <p:cxnSp>
          <p:nvCxnSpPr>
            <p:cNvPr id="23" name="Connecteur droit 22"/>
            <p:cNvCxnSpPr/>
            <p:nvPr/>
          </p:nvCxnSpPr>
          <p:spPr>
            <a:xfrm flipV="1">
              <a:off x="2873829" y="1146629"/>
              <a:ext cx="0" cy="463369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V="1">
              <a:off x="4942113" y="1146628"/>
              <a:ext cx="0" cy="4633697"/>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43" name="Titre 1"/>
          <p:cNvSpPr txBox="1">
            <a:spLocks/>
          </p:cNvSpPr>
          <p:nvPr/>
        </p:nvSpPr>
        <p:spPr>
          <a:xfrm>
            <a:off x="3372074" y="42586"/>
            <a:ext cx="86106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fr-FR" sz="3600" b="1" dirty="0">
                <a:latin typeface="Frutiger Roman" panose="020B0600030504020204" pitchFamily="34" charset="0"/>
              </a:rPr>
              <a:t>Production = consommation</a:t>
            </a:r>
            <a:endParaRPr lang="fr-FR" dirty="0">
              <a:latin typeface="Frutiger Roman" panose="020B0600030504020204" pitchFamily="34" charset="0"/>
            </a:endParaRPr>
          </a:p>
        </p:txBody>
      </p:sp>
      <p:sp>
        <p:nvSpPr>
          <p:cNvPr id="2" name="Espace réservé du numéro de diapositive 1">
            <a:extLst>
              <a:ext uri="{FF2B5EF4-FFF2-40B4-BE49-F238E27FC236}">
                <a16:creationId xmlns:a16="http://schemas.microsoft.com/office/drawing/2014/main" id="{25809F26-BDED-4938-AB42-57E97B2A7D1E}"/>
              </a:ext>
            </a:extLst>
          </p:cNvPr>
          <p:cNvSpPr>
            <a:spLocks noGrp="1"/>
          </p:cNvSpPr>
          <p:nvPr>
            <p:ph type="sldNum" sz="quarter" idx="12"/>
          </p:nvPr>
        </p:nvSpPr>
        <p:spPr>
          <a:xfrm>
            <a:off x="9332456" y="6506466"/>
            <a:ext cx="2743200" cy="365125"/>
          </a:xfrm>
        </p:spPr>
        <p:txBody>
          <a:bodyPr/>
          <a:lstStyle/>
          <a:p>
            <a:fld id="{6D22F896-40B5-4ADD-8801-0D06FADFA095}" type="slidenum">
              <a:rPr lang="en-US" smtClean="0"/>
              <a:t>8</a:t>
            </a:fld>
            <a:endParaRPr lang="en-US" dirty="0"/>
          </a:p>
        </p:txBody>
      </p:sp>
      <p:pic>
        <p:nvPicPr>
          <p:cNvPr id="21" name="Image 20"/>
          <p:cNvPicPr>
            <a:picLocks noChangeAspect="1"/>
          </p:cNvPicPr>
          <p:nvPr/>
        </p:nvPicPr>
        <p:blipFill>
          <a:blip r:embed="rId8"/>
          <a:stretch>
            <a:fillRect/>
          </a:stretch>
        </p:blipFill>
        <p:spPr>
          <a:xfrm>
            <a:off x="1480580" y="3082362"/>
            <a:ext cx="6520225" cy="1876228"/>
          </a:xfrm>
          <a:prstGeom prst="rect">
            <a:avLst/>
          </a:prstGeom>
        </p:spPr>
      </p:pic>
      <p:grpSp>
        <p:nvGrpSpPr>
          <p:cNvPr id="9" name="Groupe 8">
            <a:extLst>
              <a:ext uri="{FF2B5EF4-FFF2-40B4-BE49-F238E27FC236}">
                <a16:creationId xmlns:a16="http://schemas.microsoft.com/office/drawing/2014/main" id="{4265AFA4-1527-4836-BD5A-D98F6E25872B}"/>
              </a:ext>
            </a:extLst>
          </p:cNvPr>
          <p:cNvGrpSpPr/>
          <p:nvPr/>
        </p:nvGrpSpPr>
        <p:grpSpPr>
          <a:xfrm>
            <a:off x="242547" y="4544458"/>
            <a:ext cx="8276342" cy="2348484"/>
            <a:chOff x="242547" y="4544458"/>
            <a:chExt cx="8276342" cy="2348484"/>
          </a:xfrm>
        </p:grpSpPr>
        <p:grpSp>
          <p:nvGrpSpPr>
            <p:cNvPr id="8" name="Groupe 7">
              <a:extLst>
                <a:ext uri="{FF2B5EF4-FFF2-40B4-BE49-F238E27FC236}">
                  <a16:creationId xmlns:a16="http://schemas.microsoft.com/office/drawing/2014/main" id="{005A9B37-9449-40C7-92AB-34DF7115D7F3}"/>
                </a:ext>
              </a:extLst>
            </p:cNvPr>
            <p:cNvGrpSpPr/>
            <p:nvPr/>
          </p:nvGrpSpPr>
          <p:grpSpPr>
            <a:xfrm>
              <a:off x="242547" y="4544458"/>
              <a:ext cx="8276342" cy="2348484"/>
              <a:chOff x="242547" y="4544458"/>
              <a:chExt cx="8276342" cy="2348484"/>
            </a:xfrm>
          </p:grpSpPr>
          <p:pic>
            <p:nvPicPr>
              <p:cNvPr id="3" name="Image 2"/>
              <p:cNvPicPr>
                <a:picLocks noChangeAspect="1"/>
              </p:cNvPicPr>
              <p:nvPr/>
            </p:nvPicPr>
            <p:blipFill>
              <a:blip r:embed="rId9"/>
              <a:stretch>
                <a:fillRect/>
              </a:stretch>
            </p:blipFill>
            <p:spPr>
              <a:xfrm>
                <a:off x="242547" y="4544458"/>
                <a:ext cx="8276342" cy="2247583"/>
              </a:xfrm>
              <a:prstGeom prst="rect">
                <a:avLst/>
              </a:prstGeom>
            </p:spPr>
          </p:pic>
          <p:cxnSp>
            <p:nvCxnSpPr>
              <p:cNvPr id="5" name="Connecteur droit avec flèche 4">
                <a:extLst>
                  <a:ext uri="{FF2B5EF4-FFF2-40B4-BE49-F238E27FC236}">
                    <a16:creationId xmlns:a16="http://schemas.microsoft.com/office/drawing/2014/main" id="{7711E14F-F3DC-4AEC-A226-06CDA628736C}"/>
                  </a:ext>
                </a:extLst>
              </p:cNvPr>
              <p:cNvCxnSpPr/>
              <p:nvPr/>
            </p:nvCxnSpPr>
            <p:spPr>
              <a:xfrm>
                <a:off x="645459" y="6669741"/>
                <a:ext cx="78535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A14C1533-B0B0-460D-942D-175368E60EE5}"/>
                  </a:ext>
                </a:extLst>
              </p:cNvPr>
              <p:cNvSpPr txBox="1"/>
              <p:nvPr/>
            </p:nvSpPr>
            <p:spPr>
              <a:xfrm>
                <a:off x="3661708" y="6615943"/>
                <a:ext cx="3541235" cy="276999"/>
              </a:xfrm>
              <a:prstGeom prst="rect">
                <a:avLst/>
              </a:prstGeom>
              <a:noFill/>
            </p:spPr>
            <p:txBody>
              <a:bodyPr wrap="square" rtlCol="0">
                <a:spAutoFit/>
              </a:bodyPr>
              <a:lstStyle/>
              <a:p>
                <a:r>
                  <a:rPr lang="fr-FR" sz="1200" dirty="0"/>
                  <a:t>Heures de la journée</a:t>
                </a:r>
                <a:endParaRPr lang="en-GB" sz="1200" dirty="0"/>
              </a:p>
            </p:txBody>
          </p:sp>
        </p:grpSp>
        <p:sp>
          <p:nvSpPr>
            <p:cNvPr id="44" name="ZoneTexte 43">
              <a:extLst>
                <a:ext uri="{FF2B5EF4-FFF2-40B4-BE49-F238E27FC236}">
                  <a16:creationId xmlns:a16="http://schemas.microsoft.com/office/drawing/2014/main" id="{22D232E6-3B10-41F5-81A6-4E3DE430F4F2}"/>
                </a:ext>
              </a:extLst>
            </p:cNvPr>
            <p:cNvSpPr txBox="1"/>
            <p:nvPr/>
          </p:nvSpPr>
          <p:spPr>
            <a:xfrm>
              <a:off x="596857" y="4582659"/>
              <a:ext cx="622128" cy="281458"/>
            </a:xfrm>
            <a:prstGeom prst="rect">
              <a:avLst/>
            </a:prstGeom>
            <a:noFill/>
          </p:spPr>
          <p:txBody>
            <a:bodyPr wrap="square" rtlCol="0">
              <a:spAutoFit/>
            </a:bodyPr>
            <a:lstStyle/>
            <a:p>
              <a:r>
                <a:rPr lang="fr-FR" sz="1200" dirty="0"/>
                <a:t>GW</a:t>
              </a:r>
              <a:endParaRPr lang="en-GB" sz="1200" dirty="0"/>
            </a:p>
          </p:txBody>
        </p:sp>
      </p:grpSp>
      <p:sp>
        <p:nvSpPr>
          <p:cNvPr id="6" name="ZoneTexte 5"/>
          <p:cNvSpPr txBox="1"/>
          <p:nvPr/>
        </p:nvSpPr>
        <p:spPr>
          <a:xfrm rot="499573">
            <a:off x="1218398" y="4215682"/>
            <a:ext cx="7314689" cy="646331"/>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a:ln w="0"/>
                <a:solidFill>
                  <a:schemeClr val="tx1"/>
                </a:solidFill>
                <a:effectLst>
                  <a:outerShdw blurRad="38100" dist="19050" dir="2700000" algn="tl" rotWithShape="0">
                    <a:schemeClr val="dk1">
                      <a:alpha val="40000"/>
                    </a:schemeClr>
                  </a:outerShdw>
                </a:effectLst>
              </a:rPr>
              <a:t>D’où la volonté de l’Europe de voir les concessions hydrauliques servir les intérêts du capital et non celui des usagers !!!</a:t>
            </a:r>
          </a:p>
        </p:txBody>
      </p:sp>
    </p:spTree>
    <p:extLst>
      <p:ext uri="{BB962C8B-B14F-4D97-AF65-F5344CB8AC3E}">
        <p14:creationId xmlns:p14="http://schemas.microsoft.com/office/powerpoint/2010/main" val="3897811955"/>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left)">
                                      <p:cBhvr>
                                        <p:cTn id="10" dur="500"/>
                                        <p:tgtEl>
                                          <p:spTgt spid="55"/>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additive="base">
                                        <p:cTn id="13" dur="500" fill="hold"/>
                                        <p:tgtEl>
                                          <p:spTgt spid="56"/>
                                        </p:tgtEl>
                                        <p:attrNameLst>
                                          <p:attrName>ppt_x</p:attrName>
                                        </p:attrNameLst>
                                      </p:cBhvr>
                                      <p:tavLst>
                                        <p:tav tm="0">
                                          <p:val>
                                            <p:strVal val="#ppt_x"/>
                                          </p:val>
                                        </p:tav>
                                        <p:tav tm="100000">
                                          <p:val>
                                            <p:strVal val="#ppt_x"/>
                                          </p:val>
                                        </p:tav>
                                      </p:tavLst>
                                    </p:anim>
                                    <p:anim calcmode="lin" valueType="num">
                                      <p:cBhvr additive="base">
                                        <p:cTn id="14" dur="500" fill="hold"/>
                                        <p:tgtEl>
                                          <p:spTgt spid="56"/>
                                        </p:tgtEl>
                                        <p:attrNameLst>
                                          <p:attrName>ppt_y</p:attrName>
                                        </p:attrNameLst>
                                      </p:cBhvr>
                                      <p:tavLst>
                                        <p:tav tm="0">
                                          <p:val>
                                            <p:strVal val="1+#ppt_h/2"/>
                                          </p:val>
                                        </p:tav>
                                        <p:tav tm="100000">
                                          <p:val>
                                            <p:strVal val="#ppt_y"/>
                                          </p:val>
                                        </p:tav>
                                      </p:tavLst>
                                    </p:anim>
                                  </p:childTnLst>
                                </p:cTn>
                              </p:par>
                              <p:par>
                                <p:cTn id="15" presetID="9"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dissolv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par>
                                <p:cTn id="24" presetID="9" presetClass="exit" presetSubtype="0" fill="hold" nodeType="withEffect">
                                  <p:stCondLst>
                                    <p:cond delay="0"/>
                                  </p:stCondLst>
                                  <p:childTnLst>
                                    <p:animEffect transition="out" filter="dissolve">
                                      <p:cBhvr>
                                        <p:cTn id="25" dur="500"/>
                                        <p:tgtEl>
                                          <p:spTgt spid="53"/>
                                        </p:tgtEl>
                                      </p:cBhvr>
                                    </p:animEffect>
                                    <p:set>
                                      <p:cBhvr>
                                        <p:cTn id="26" dur="1" fill="hold">
                                          <p:stCondLst>
                                            <p:cond delay="499"/>
                                          </p:stCondLst>
                                        </p:cTn>
                                        <p:tgtEl>
                                          <p:spTgt spid="53"/>
                                        </p:tgtEl>
                                        <p:attrNameLst>
                                          <p:attrName>style.visibility</p:attrName>
                                        </p:attrNameLst>
                                      </p:cBhvr>
                                      <p:to>
                                        <p:strVal val="hidden"/>
                                      </p:to>
                                    </p:set>
                                  </p:childTnLst>
                                </p:cTn>
                              </p:par>
                              <p:par>
                                <p:cTn id="27" presetID="9" presetClass="exit" presetSubtype="0" fill="hold" nodeType="withEffect">
                                  <p:stCondLst>
                                    <p:cond delay="0"/>
                                  </p:stCondLst>
                                  <p:childTnLst>
                                    <p:animEffect transition="out" filter="dissolve">
                                      <p:cBhvr>
                                        <p:cTn id="28" dur="500"/>
                                        <p:tgtEl>
                                          <p:spTgt spid="55"/>
                                        </p:tgtEl>
                                      </p:cBhvr>
                                    </p:animEffect>
                                    <p:set>
                                      <p:cBhvr>
                                        <p:cTn id="29" dur="1" fill="hold">
                                          <p:stCondLst>
                                            <p:cond delay="499"/>
                                          </p:stCondLst>
                                        </p:cTn>
                                        <p:tgtEl>
                                          <p:spTgt spid="55"/>
                                        </p:tgtEl>
                                        <p:attrNameLst>
                                          <p:attrName>style.visibility</p:attrName>
                                        </p:attrNameLst>
                                      </p:cBhvr>
                                      <p:to>
                                        <p:strVal val="hidden"/>
                                      </p:to>
                                    </p:set>
                                  </p:childTnLst>
                                </p:cTn>
                              </p:par>
                              <p:par>
                                <p:cTn id="30" presetID="9" presetClass="exit" presetSubtype="0" fill="hold" grpId="1" nodeType="withEffect">
                                  <p:stCondLst>
                                    <p:cond delay="0"/>
                                  </p:stCondLst>
                                  <p:childTnLst>
                                    <p:animEffect transition="out" filter="dissolve">
                                      <p:cBhvr>
                                        <p:cTn id="31" dur="500"/>
                                        <p:tgtEl>
                                          <p:spTgt spid="56"/>
                                        </p:tgtEl>
                                      </p:cBhvr>
                                    </p:animEffect>
                                    <p:set>
                                      <p:cBhvr>
                                        <p:cTn id="32" dur="1" fill="hold">
                                          <p:stCondLst>
                                            <p:cond delay="499"/>
                                          </p:stCondLst>
                                        </p:cTn>
                                        <p:tgtEl>
                                          <p:spTgt spid="56"/>
                                        </p:tgtEl>
                                        <p:attrNameLst>
                                          <p:attrName>style.visibility</p:attrName>
                                        </p:attrNameLst>
                                      </p:cBhvr>
                                      <p:to>
                                        <p:strVal val="hidden"/>
                                      </p:to>
                                    </p:set>
                                  </p:childTnLst>
                                </p:cTn>
                              </p:par>
                              <p:par>
                                <p:cTn id="33" presetID="22" presetClass="entr" presetSubtype="4"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down)">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fill="hold"/>
                                        <p:tgtEl>
                                          <p:spTgt spid="30"/>
                                        </p:tgtEl>
                                        <p:attrNameLst>
                                          <p:attrName>ppt_x</p:attrName>
                                        </p:attrNameLst>
                                      </p:cBhvr>
                                      <p:tavLst>
                                        <p:tav tm="0">
                                          <p:val>
                                            <p:strVal val="#ppt_x"/>
                                          </p:val>
                                        </p:tav>
                                        <p:tav tm="100000">
                                          <p:val>
                                            <p:strVal val="#ppt_x"/>
                                          </p:val>
                                        </p:tav>
                                      </p:tavLst>
                                    </p:anim>
                                    <p:anim calcmode="lin" valueType="num">
                                      <p:cBhvr additive="base">
                                        <p:cTn id="41" dur="500" fill="hold"/>
                                        <p:tgtEl>
                                          <p:spTgt spid="30"/>
                                        </p:tgtEl>
                                        <p:attrNameLst>
                                          <p:attrName>ppt_y</p:attrName>
                                        </p:attrNameLst>
                                      </p:cBhvr>
                                      <p:tavLst>
                                        <p:tav tm="0">
                                          <p:val>
                                            <p:strVal val="1+#ppt_h/2"/>
                                          </p:val>
                                        </p:tav>
                                        <p:tav tm="100000">
                                          <p:val>
                                            <p:strVal val="#ppt_y"/>
                                          </p:val>
                                        </p:tav>
                                      </p:tavLst>
                                    </p:anim>
                                  </p:childTnLst>
                                </p:cTn>
                              </p:par>
                              <p:par>
                                <p:cTn id="42" presetID="2" presetClass="exit" presetSubtype="4" fill="hold" nodeType="withEffect">
                                  <p:stCondLst>
                                    <p:cond delay="0"/>
                                  </p:stCondLst>
                                  <p:childTnLst>
                                    <p:anim calcmode="lin" valueType="num">
                                      <p:cBhvr additive="base">
                                        <p:cTn id="43" dur="500"/>
                                        <p:tgtEl>
                                          <p:spTgt spid="41"/>
                                        </p:tgtEl>
                                        <p:attrNameLst>
                                          <p:attrName>ppt_x</p:attrName>
                                        </p:attrNameLst>
                                      </p:cBhvr>
                                      <p:tavLst>
                                        <p:tav tm="0">
                                          <p:val>
                                            <p:strVal val="ppt_x"/>
                                          </p:val>
                                        </p:tav>
                                        <p:tav tm="100000">
                                          <p:val>
                                            <p:strVal val="ppt_x"/>
                                          </p:val>
                                        </p:tav>
                                      </p:tavLst>
                                    </p:anim>
                                    <p:anim calcmode="lin" valueType="num">
                                      <p:cBhvr additive="base">
                                        <p:cTn id="44" dur="500"/>
                                        <p:tgtEl>
                                          <p:spTgt spid="41"/>
                                        </p:tgtEl>
                                        <p:attrNameLst>
                                          <p:attrName>ppt_y</p:attrName>
                                        </p:attrNameLst>
                                      </p:cBhvr>
                                      <p:tavLst>
                                        <p:tav tm="0">
                                          <p:val>
                                            <p:strVal val="ppt_y"/>
                                          </p:val>
                                        </p:tav>
                                        <p:tav tm="100000">
                                          <p:val>
                                            <p:strVal val="1+ppt_h/2"/>
                                          </p:val>
                                        </p:tav>
                                      </p:tavLst>
                                    </p:anim>
                                    <p:set>
                                      <p:cBhvr>
                                        <p:cTn id="45" dur="1" fill="hold">
                                          <p:stCondLst>
                                            <p:cond delay="499"/>
                                          </p:stCondLst>
                                        </p:cTn>
                                        <p:tgtEl>
                                          <p:spTgt spid="41"/>
                                        </p:tgtEl>
                                        <p:attrNameLst>
                                          <p:attrName>style.visibility</p:attrName>
                                        </p:attrNameLst>
                                      </p:cBhvr>
                                      <p:to>
                                        <p:strVal val="hidden"/>
                                      </p:to>
                                    </p:set>
                                  </p:childTnLst>
                                </p:cTn>
                              </p:par>
                              <p:par>
                                <p:cTn id="46" presetID="9" presetClass="exit" presetSubtype="0" fill="hold" nodeType="withEffect">
                                  <p:stCondLst>
                                    <p:cond delay="0"/>
                                  </p:stCondLst>
                                  <p:childTnLst>
                                    <p:animEffect transition="out" filter="dissolve">
                                      <p:cBhvr>
                                        <p:cTn id="47" dur="500"/>
                                        <p:tgtEl>
                                          <p:spTgt spid="21"/>
                                        </p:tgtEl>
                                      </p:cBhvr>
                                    </p:animEffect>
                                    <p:set>
                                      <p:cBhvr>
                                        <p:cTn id="48" dur="1" fill="hold">
                                          <p:stCondLst>
                                            <p:cond delay="499"/>
                                          </p:stCondLst>
                                        </p:cTn>
                                        <p:tgtEl>
                                          <p:spTgt spid="21"/>
                                        </p:tgtEl>
                                        <p:attrNameLst>
                                          <p:attrName>style.visibility</p:attrName>
                                        </p:attrNameLst>
                                      </p:cBhvr>
                                      <p:to>
                                        <p:strVal val="hidden"/>
                                      </p:to>
                                    </p:set>
                                  </p:childTnLst>
                                </p:cTn>
                              </p:par>
                              <p:par>
                                <p:cTn id="49" presetID="14" presetClass="entr" presetSubtype="10" fill="hold"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randombar(horizontal)">
                                      <p:cBhvr>
                                        <p:cTn id="51" dur="500"/>
                                        <p:tgtEl>
                                          <p:spTgt spid="51"/>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fade">
                                      <p:cBhvr>
                                        <p:cTn id="63" dur="1000"/>
                                        <p:tgtEl>
                                          <p:spTgt spid="64"/>
                                        </p:tgtEl>
                                      </p:cBhvr>
                                    </p:animEffect>
                                    <p:anim calcmode="lin" valueType="num">
                                      <p:cBhvr>
                                        <p:cTn id="64" dur="1000" fill="hold"/>
                                        <p:tgtEl>
                                          <p:spTgt spid="64"/>
                                        </p:tgtEl>
                                        <p:attrNameLst>
                                          <p:attrName>ppt_x</p:attrName>
                                        </p:attrNameLst>
                                      </p:cBhvr>
                                      <p:tavLst>
                                        <p:tav tm="0">
                                          <p:val>
                                            <p:strVal val="#ppt_x"/>
                                          </p:val>
                                        </p:tav>
                                        <p:tav tm="100000">
                                          <p:val>
                                            <p:strVal val="#ppt_x"/>
                                          </p:val>
                                        </p:tav>
                                      </p:tavLst>
                                    </p:anim>
                                    <p:anim calcmode="lin" valueType="num">
                                      <p:cBhvr>
                                        <p:cTn id="65" dur="1000" fill="hold"/>
                                        <p:tgtEl>
                                          <p:spTgt spid="64"/>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fade">
                                      <p:cBhvr>
                                        <p:cTn id="68" dur="1000"/>
                                        <p:tgtEl>
                                          <p:spTgt spid="61"/>
                                        </p:tgtEl>
                                      </p:cBhvr>
                                    </p:animEffect>
                                    <p:anim calcmode="lin" valueType="num">
                                      <p:cBhvr>
                                        <p:cTn id="69" dur="1000" fill="hold"/>
                                        <p:tgtEl>
                                          <p:spTgt spid="61"/>
                                        </p:tgtEl>
                                        <p:attrNameLst>
                                          <p:attrName>ppt_x</p:attrName>
                                        </p:attrNameLst>
                                      </p:cBhvr>
                                      <p:tavLst>
                                        <p:tav tm="0">
                                          <p:val>
                                            <p:strVal val="#ppt_x"/>
                                          </p:val>
                                        </p:tav>
                                        <p:tav tm="100000">
                                          <p:val>
                                            <p:strVal val="#ppt_x"/>
                                          </p:val>
                                        </p:tav>
                                      </p:tavLst>
                                    </p:anim>
                                    <p:anim calcmode="lin" valueType="num">
                                      <p:cBhvr>
                                        <p:cTn id="70" dur="1000" fill="hold"/>
                                        <p:tgtEl>
                                          <p:spTgt spid="61"/>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9"/>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barn(inVertical)">
                                      <p:cBhvr>
                                        <p:cTn id="8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6" grpId="0"/>
      <p:bldP spid="56" grpId="1"/>
      <p:bldP spid="59"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1303506" y="2863720"/>
            <a:ext cx="9448800" cy="1825096"/>
          </a:xfrm>
        </p:spPr>
        <p:txBody>
          <a:bodyPr>
            <a:normAutofit fontScale="90000"/>
          </a:bodyPr>
          <a:lstStyle/>
          <a:p>
            <a:pPr algn="ctr"/>
            <a:r>
              <a:rPr lang="fr-FR" sz="5300" b="1" u="sng" dirty="0"/>
              <a:t>Thème 2</a:t>
            </a:r>
            <a:br>
              <a:rPr lang="fr-FR" b="1" dirty="0"/>
            </a:br>
            <a:br>
              <a:rPr lang="fr-FR" b="1" dirty="0"/>
            </a:br>
            <a:r>
              <a:rPr lang="fr-FR" b="1" dirty="0"/>
              <a:t>La transition énergétique</a:t>
            </a:r>
            <a:endParaRPr lang="fr-FR" dirty="0"/>
          </a:p>
        </p:txBody>
      </p:sp>
    </p:spTree>
    <p:extLst>
      <p:ext uri="{BB962C8B-B14F-4D97-AF65-F5344CB8AC3E}">
        <p14:creationId xmlns:p14="http://schemas.microsoft.com/office/powerpoint/2010/main" val="455010663"/>
      </p:ext>
    </p:extLst>
  </p:cSld>
  <p:clrMapOvr>
    <a:masterClrMapping/>
  </p:clrMapOvr>
</p:sld>
</file>

<file path=ppt/theme/theme1.xml><?xml version="1.0" encoding="utf-8"?>
<a:theme xmlns:a="http://schemas.openxmlformats.org/drawingml/2006/main" name="Traînée de condensation">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lnDef>
      <a:spPr>
        <a:ln w="63500">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themeOverride>
</file>

<file path=docProps/app.xml><?xml version="1.0" encoding="utf-8"?>
<Properties xmlns="http://schemas.openxmlformats.org/officeDocument/2006/extended-properties" xmlns:vt="http://schemas.openxmlformats.org/officeDocument/2006/docPropsVTypes">
  <Template/>
  <TotalTime>0</TotalTime>
  <Words>2697</Words>
  <Application>Microsoft Office PowerPoint</Application>
  <PresentationFormat>Grand écran</PresentationFormat>
  <Paragraphs>308</Paragraphs>
  <Slides>30</Slides>
  <Notes>15</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Traînée de condensation</vt:lpstr>
      <vt:lpstr>Présentation PowerPoint</vt:lpstr>
      <vt:lpstr>Introduction</vt:lpstr>
      <vt:lpstr>Thème 1  L’énergie,  on parle de quoi? </vt:lpstr>
      <vt:lpstr>L'Energie en France en 2019</vt:lpstr>
      <vt:lpstr>Le GAZ</vt:lpstr>
      <vt:lpstr>Présentation PowerPoint</vt:lpstr>
      <vt:lpstr>Comparaison des moyens de production</vt:lpstr>
      <vt:lpstr>Présentation PowerPoint</vt:lpstr>
      <vt:lpstr>Thème 2  La transition énergétique</vt:lpstr>
      <vt:lpstr>Pourquoi réussir la transition énergétique</vt:lpstr>
      <vt:lpstr>Qui contribue au réchauffement climatique ?</vt:lpstr>
      <vt:lpstr>Ce qu’il faudrait faire</vt:lpstr>
      <vt:lpstr>Sur quoi porter nos efforts ?</vt:lpstr>
      <vt:lpstr>Exemple concret  l'automobile et le transport</vt:lpstr>
      <vt:lpstr>Thème 3  Le Service public de l’énergie  et les territoires  exemple en Corrèze</vt:lpstr>
      <vt:lpstr>Des FEMMES et des HOmmes</vt:lpstr>
      <vt:lpstr>Des retombées économiques directes et indirectes</vt:lpstr>
      <vt:lpstr>Présentation PowerPoint</vt:lpstr>
      <vt:lpstr>Les multi-usages de l'eau</vt:lpstr>
      <vt:lpstr>Des projets potentiels économiques... et renouvelables</vt:lpstr>
      <vt:lpstr>Thème 4  Les dangers de la privatisation </vt:lpstr>
      <vt:lpstr>Présentation PowerPoint</vt:lpstr>
      <vt:lpstr>Concessions hydrauliques</vt:lpstr>
      <vt:lpstr>L’ARENH: l’assurance  pour les spéculateurs</vt:lpstr>
      <vt:lpstr>Le tarif réglementé:  l’instrument de manipulation</vt:lpstr>
      <vt:lpstr>Le détail des factures  d’électricité et de gaz</vt:lpstr>
      <vt:lpstr>Projet HERCULE: le découpage</vt:lpstr>
      <vt:lpstr>Le bilan de l’ouverture à la concurrence et conséquences HERCULE ET CLAMADIEU</vt:lpstr>
      <vt:lpstr>Vers la re-nationalisation ?  </vt:lpstr>
      <vt:lpstr>Merci de votre attention  Place aux DEBATS</vt:lpstr>
    </vt:vector>
  </TitlesOfParts>
  <Company>EDF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Réunion-Débats   «</dc:title>
  <dc:creator>HAAG Nicolas</dc:creator>
  <cp:lastModifiedBy>Nicolas HAAG</cp:lastModifiedBy>
  <cp:revision>217</cp:revision>
  <dcterms:created xsi:type="dcterms:W3CDTF">2021-03-02T12:36:05Z</dcterms:created>
  <dcterms:modified xsi:type="dcterms:W3CDTF">2022-03-25T19:31:19Z</dcterms:modified>
</cp:coreProperties>
</file>